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319" r:id="rId2"/>
    <p:sldId id="257" r:id="rId3"/>
    <p:sldId id="262" r:id="rId4"/>
    <p:sldId id="258" r:id="rId5"/>
    <p:sldId id="263" r:id="rId6"/>
    <p:sldId id="264" r:id="rId7"/>
    <p:sldId id="260" r:id="rId8"/>
    <p:sldId id="266" r:id="rId9"/>
    <p:sldId id="267" r:id="rId10"/>
    <p:sldId id="259" r:id="rId11"/>
    <p:sldId id="268" r:id="rId12"/>
    <p:sldId id="321" r:id="rId13"/>
    <p:sldId id="322" r:id="rId14"/>
    <p:sldId id="320" r:id="rId15"/>
    <p:sldId id="265" r:id="rId1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pgenoort, Rik" initials="OR" lastIdx="2" clrIdx="0">
    <p:extLst>
      <p:ext uri="{19B8F6BF-5375-455C-9EA6-DF929625EA0E}">
        <p15:presenceInfo xmlns:p15="http://schemas.microsoft.com/office/powerpoint/2012/main" userId="S::rik.opgenoort@crow.nl::02ca8e0f-de7a-446c-a361-a75a3027f8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>
      <p:cViewPr>
        <p:scale>
          <a:sx n="98" d="100"/>
          <a:sy n="98" d="100"/>
        </p:scale>
        <p:origin x="35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svg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sv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E4445-6551-104C-98AA-9AEEEB8A245F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C376E4-C376-384F-AA48-C312810103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0088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Startpagina algemeen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70548-7D16-2742-A878-1A0D50D38A9E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1825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042A-A444-0703-412A-7DACFC3D0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7F820-9BC5-2745-E4EC-707649526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83C68-F78D-FF8B-88EF-B5CEC8027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21C46-A0CD-D83D-DF20-CF1333810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E67AB-6277-13D6-4916-076635E8E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28729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8B38-5DCB-4F60-81C1-060EC35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A59463-3791-3196-515E-F8A029C76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6DCE3-522F-A334-AC4A-BB96256CF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24403-7B00-2AF8-93BE-B247560DB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C1CF8-19B9-1B2D-994C-9DF98FCF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1019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BE99FB-7DE4-39E0-9B4F-1444E4974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3089A-9852-BD44-A4B8-24EDB7BCB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C8C39-D564-DE11-AD9C-30B9E2898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E33C5-EC31-AD91-8C2E-5B63B6C96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3210D-E62E-CB49-9C21-1D17F080A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75555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BLA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Pijl zonder slogan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121" y="21476"/>
            <a:ext cx="7870429" cy="6683321"/>
          </a:xfrm>
          <a:prstGeom prst="rect">
            <a:avLst/>
          </a:prstGeom>
        </p:spPr>
      </p:pic>
      <p:pic>
        <p:nvPicPr>
          <p:cNvPr id="2" name="Afbeelding 1" descr="CROW-logo-transpara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895" y="5747512"/>
            <a:ext cx="1985210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2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FBB86-3559-BFCA-971F-A7A15983B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5520A-6DC8-281F-B9E4-D8DC68F6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9872A-FA8D-A730-7B87-A8343C02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F4EF8-7AD3-78D1-8F5C-62594FCC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109A0-7559-248A-39E0-09F2737D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62906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16DD-4BD6-E60D-5FBB-A260B693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631DF-CF0F-1359-F2CC-A4E97293B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90439-D587-E39C-2F75-83F38B893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37DF2-B93F-F11D-10F9-E114F1E7E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703E1-4430-D0D0-0D5C-9D8C58A51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00451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4F-B813-9953-45CF-6054946DB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62FE2-B73B-1638-06DE-5414C71345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53AA48-343B-20BA-175C-DDB223614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5DAA7-AEDF-0CF2-AA68-D2A3FCC3A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DD860-76DA-FAAD-ABA6-88AC0EA2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5E88C-A81D-EC0C-846E-523481A74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10931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F4FB-EBC8-E918-B505-2BCCAB6FF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638B4-A833-4EB1-5061-3EC81B530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6894B-2CE0-9DF9-11A5-9A74DE354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B33F03-490D-BB3E-E3E8-7F9C0B8ADA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4EA3EE-CE05-1700-F24C-1A1FCA5BFD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E2A4ED-B0C3-6202-E9CF-587A1D3F3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0F358-AE94-25F6-4F7A-991A2CD65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E73A31-1B18-094B-96FA-E4C2A5E5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2126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53211-4134-04FD-A34B-9032B499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6B29C7-50B5-12F7-0B8D-953AB907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FAE48-5864-714E-362F-0D2FC73FC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F686B-DDF3-3D83-ABEC-8EF723183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79628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08CAA-B495-9CA7-1D37-CCABB0C95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3C725B-1B93-2EF5-45F0-1EBC71E34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DFEB5-F689-D387-B476-C464E524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19024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51EDF-BE3F-A0DD-DB9B-2D9649464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0D1AC-36A0-7ED6-8012-83FB37A4B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E166C-F18E-2F66-3665-A895C9620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041AA-FE32-E413-66A1-2DC80DF81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DD603-883A-5313-8CBD-7435511DC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BAC20-35D5-5938-AE19-951BF3D99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865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6F3B-81B6-9312-E7DF-DDD059233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6CB95-F145-1627-B4F0-64B3093D0E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7C3F5-8346-0FDA-1BD3-0F87358A6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91671-6625-04D8-9BF2-8DE840E7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5D0AF7-D2ED-3638-3A67-A40DBC005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B5EA3-3C72-4C16-10B6-A711D5F57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86655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E7EE0C-489D-ABD0-BAE5-3E56F214E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B7038-04D3-F585-CAAC-705D78403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30A32-92A2-8C8F-C14C-81D829DFF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EFBD8-BF57-5144-AB56-F06D5A32C33A}" type="datetimeFigureOut">
              <a:rPr lang="en-NL" smtClean="0"/>
              <a:t>07/06/2023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AADA8-D6EB-FF7F-B102-D20C72FC3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AC36E-E29D-2E71-A3C1-951B2C611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66328-CBC6-6145-AA3A-17CAB965FBB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7807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D8494A69-129A-4DCA-912C-29E23CEC3383}"/>
              </a:ext>
            </a:extLst>
          </p:cNvPr>
          <p:cNvSpPr/>
          <p:nvPr/>
        </p:nvSpPr>
        <p:spPr>
          <a:xfrm>
            <a:off x="9650256" y="5579057"/>
            <a:ext cx="2315434" cy="9261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 descr="Afbeelding met outdoor-object&#10;&#10;Automatisch gegenereerde beschrijving">
            <a:extLst>
              <a:ext uri="{FF2B5EF4-FFF2-40B4-BE49-F238E27FC236}">
                <a16:creationId xmlns:a16="http://schemas.microsoft.com/office/drawing/2014/main" id="{0619D9DF-6235-4E06-A8CE-E4B3525F2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510" y="2709236"/>
            <a:ext cx="2787957" cy="2445038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172D491C-3583-4052-A10D-973C0D00B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469" y="6285406"/>
            <a:ext cx="686599" cy="35756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EA169F35-CD8E-4247-AE52-4972C2BBC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8303" y="6272589"/>
            <a:ext cx="607790" cy="369332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267C957A-160B-4691-BC50-539DE268C6EA}"/>
              </a:ext>
            </a:extLst>
          </p:cNvPr>
          <p:cNvSpPr txBox="1"/>
          <p:nvPr/>
        </p:nvSpPr>
        <p:spPr>
          <a:xfrm>
            <a:off x="4979517" y="5187633"/>
            <a:ext cx="14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NEN3610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701ABB09-7032-45B4-85EA-84988BB20677}"/>
              </a:ext>
            </a:extLst>
          </p:cNvPr>
          <p:cNvSpPr txBox="1"/>
          <p:nvPr/>
        </p:nvSpPr>
        <p:spPr>
          <a:xfrm>
            <a:off x="7014577" y="2339904"/>
            <a:ext cx="148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MIM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E94B9B19-1135-46B3-B79E-94ADC43D53A7}"/>
              </a:ext>
            </a:extLst>
          </p:cNvPr>
          <p:cNvSpPr txBox="1"/>
          <p:nvPr/>
        </p:nvSpPr>
        <p:spPr>
          <a:xfrm>
            <a:off x="8498022" y="5187633"/>
            <a:ext cx="191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b="1" dirty="0">
                <a:solidFill>
                  <a:srgbClr val="0101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NEN2660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1DE09675-B7E9-40CA-9425-A52C2D0C8E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13444" y="6330887"/>
            <a:ext cx="1018071" cy="31043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A212AD2-3148-4DD3-9AFF-490E454C122A}"/>
              </a:ext>
            </a:extLst>
          </p:cNvPr>
          <p:cNvSpPr txBox="1">
            <a:spLocks/>
          </p:cNvSpPr>
          <p:nvPr/>
        </p:nvSpPr>
        <p:spPr>
          <a:xfrm>
            <a:off x="3069643" y="751844"/>
            <a:ext cx="9122357" cy="217299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rgbClr val="2A363A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nl-NL" dirty="0"/>
              <a:t>Modellen in samenhang gebruiken</a:t>
            </a:r>
          </a:p>
        </p:txBody>
      </p:sp>
    </p:spTree>
    <p:extLst>
      <p:ext uri="{BB962C8B-B14F-4D97-AF65-F5344CB8AC3E}">
        <p14:creationId xmlns:p14="http://schemas.microsoft.com/office/powerpoint/2010/main" val="355594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32271-8E3E-EC4F-E8C3-A21DDD4DBA58}"/>
              </a:ext>
            </a:extLst>
          </p:cNvPr>
          <p:cNvSpPr txBox="1"/>
          <p:nvPr/>
        </p:nvSpPr>
        <p:spPr>
          <a:xfrm>
            <a:off x="372501" y="290932"/>
            <a:ext cx="5226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b="1" dirty="0"/>
              <a:t>MIM-2 Transformatie naar de ontologie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D34C0-20A3-99C1-7D6A-8A1AABBC5183}"/>
              </a:ext>
            </a:extLst>
          </p:cNvPr>
          <p:cNvSpPr txBox="1"/>
          <p:nvPr/>
        </p:nvSpPr>
        <p:spPr>
          <a:xfrm>
            <a:off x="591947" y="4057286"/>
            <a:ext cx="4894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Voor elke Objecttype wordt een owl:Class aangemaakt: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Building =&gt; :Building a owl:Class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House =&gt; :House a owl:Class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dirty="0"/>
              <a:t>Voor elk Attribuuttype wordt een owl:DatatypeProperty aangemaakt: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NL" dirty="0"/>
              <a:t>eight =&gt; :height a owl:DatatypeProperty</a:t>
            </a:r>
          </a:p>
          <a:p>
            <a:r>
              <a:rPr lang="en-NL" i="1" dirty="0"/>
              <a:t>Let op: in de ontologie is dit een first-class citizen!</a:t>
            </a:r>
            <a:endParaRPr lang="en-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ECFD5D-3D84-79F8-9847-79C9CE6D0371}"/>
              </a:ext>
            </a:extLst>
          </p:cNvPr>
          <p:cNvSpPr txBox="1"/>
          <p:nvPr/>
        </p:nvSpPr>
        <p:spPr>
          <a:xfrm>
            <a:off x="5692865" y="4057286"/>
            <a:ext cx="58466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Voor elke Objecttype wordt een sh:NodeShape aangemaakt: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Building =&gt; :Building-Data a sh:NodeShape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House =&gt; :House-Data a sh:NodeShape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dirty="0"/>
              <a:t>Voor elk attribuut wordt een sh:PropertyShape aangemaakt: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NL" dirty="0"/>
              <a:t>eight =&gt; :Building.height a owl:DatatypeProperty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22B93B-BD5D-F92D-A787-0B901B6FC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329" y="965706"/>
            <a:ext cx="6831400" cy="27636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0C2D2EC-265F-0FC9-90F6-D144AC2726B6}"/>
              </a:ext>
            </a:extLst>
          </p:cNvPr>
          <p:cNvSpPr txBox="1"/>
          <p:nvPr/>
        </p:nvSpPr>
        <p:spPr>
          <a:xfrm>
            <a:off x="8264404" y="1046388"/>
            <a:ext cx="36855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 </a:t>
            </a:r>
            <a:r>
              <a:rPr lang="en-US" dirty="0" err="1"/>
              <a:t>relatie</a:t>
            </a:r>
            <a:r>
              <a:rPr lang="en-US" dirty="0"/>
              <a:t> met het MIM model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aangegeven</a:t>
            </a:r>
            <a:r>
              <a:rPr lang="en-US" dirty="0"/>
              <a:t> via </a:t>
            </a:r>
            <a:r>
              <a:rPr lang="en-US" dirty="0" err="1"/>
              <a:t>mim:equivalent</a:t>
            </a:r>
            <a:endParaRPr lang="en-US" dirty="0"/>
          </a:p>
          <a:p>
            <a:endParaRPr lang="en-US" dirty="0"/>
          </a:p>
          <a:p>
            <a:r>
              <a:rPr lang="en-US" i="1" dirty="0" err="1"/>
              <a:t>Omdat</a:t>
            </a:r>
            <a:r>
              <a:rPr lang="en-US" i="1" dirty="0"/>
              <a:t> MIM </a:t>
            </a:r>
            <a:r>
              <a:rPr lang="en-US" i="1" dirty="0" err="1"/>
              <a:t>geen</a:t>
            </a:r>
            <a:r>
              <a:rPr lang="en-US" i="1" dirty="0"/>
              <a:t> </a:t>
            </a:r>
            <a:r>
              <a:rPr lang="en-US" i="1" dirty="0" err="1"/>
              <a:t>onderscheid</a:t>
            </a:r>
            <a:r>
              <a:rPr lang="en-US" i="1" dirty="0"/>
              <a:t> </a:t>
            </a:r>
            <a:r>
              <a:rPr lang="en-US" i="1" dirty="0" err="1"/>
              <a:t>maakt</a:t>
            </a:r>
            <a:r>
              <a:rPr lang="en-US" i="1" dirty="0"/>
              <a:t> </a:t>
            </a:r>
            <a:r>
              <a:rPr lang="en-US" i="1" dirty="0" err="1"/>
              <a:t>tussen</a:t>
            </a:r>
            <a:r>
              <a:rPr lang="en-US" i="1" dirty="0"/>
              <a:t> de </a:t>
            </a:r>
            <a:r>
              <a:rPr lang="en-US" i="1" dirty="0" err="1"/>
              <a:t>klasse</a:t>
            </a:r>
            <a:r>
              <a:rPr lang="en-US" i="1" dirty="0"/>
              <a:t> </a:t>
            </a:r>
            <a:r>
              <a:rPr lang="en-US" i="1" dirty="0" err="1"/>
              <a:t>en</a:t>
            </a:r>
            <a:r>
              <a:rPr lang="en-US" i="1" dirty="0"/>
              <a:t> de shape, </a:t>
            </a:r>
            <a:r>
              <a:rPr lang="en-US" i="1" dirty="0" err="1"/>
              <a:t>zijn</a:t>
            </a:r>
            <a:r>
              <a:rPr lang="en-US" i="1" dirty="0"/>
              <a:t> er 2 </a:t>
            </a:r>
            <a:r>
              <a:rPr lang="en-US" i="1" dirty="0" err="1"/>
              <a:t>mim:equivalent</a:t>
            </a:r>
            <a:r>
              <a:rPr lang="en-US" i="1" dirty="0"/>
              <a:t> </a:t>
            </a:r>
            <a:r>
              <a:rPr lang="en-US" i="1" dirty="0" err="1"/>
              <a:t>relaties</a:t>
            </a:r>
            <a:r>
              <a:rPr lang="en-US" i="1" dirty="0"/>
              <a:t> per MIM </a:t>
            </a:r>
            <a:r>
              <a:rPr lang="en-US" i="1" dirty="0" err="1"/>
              <a:t>modelelement</a:t>
            </a:r>
            <a:r>
              <a:rPr lang="en-US" i="1" dirty="0"/>
              <a:t>!</a:t>
            </a:r>
            <a:endParaRPr lang="en-NL" i="1" dirty="0"/>
          </a:p>
        </p:txBody>
      </p:sp>
    </p:spTree>
    <p:extLst>
      <p:ext uri="{BB962C8B-B14F-4D97-AF65-F5344CB8AC3E}">
        <p14:creationId xmlns:p14="http://schemas.microsoft.com/office/powerpoint/2010/main" val="1185283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32271-8E3E-EC4F-E8C3-A21DDD4DBA58}"/>
              </a:ext>
            </a:extLst>
          </p:cNvPr>
          <p:cNvSpPr txBox="1"/>
          <p:nvPr/>
        </p:nvSpPr>
        <p:spPr>
          <a:xfrm>
            <a:off x="372501" y="290932"/>
            <a:ext cx="4004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b="1" dirty="0"/>
              <a:t>Instantiëring van de ontologie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E2D776-004C-2E08-4990-DAB493D2A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4" y="1268523"/>
            <a:ext cx="7028155" cy="25941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E6A8AC-708D-F861-E64F-0E6D2C310871}"/>
              </a:ext>
            </a:extLst>
          </p:cNvPr>
          <p:cNvSpPr txBox="1"/>
          <p:nvPr/>
        </p:nvSpPr>
        <p:spPr>
          <a:xfrm>
            <a:off x="767404" y="4222376"/>
            <a:ext cx="5817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:ThisBuilding is een brt gebouw en heeft een hoogte van 12;</a:t>
            </a:r>
          </a:p>
          <a:p>
            <a:r>
              <a:rPr lang="en-NL" dirty="0"/>
              <a:t>:ThisHouse is een bag pand.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7A0FCD-54DB-50AD-A253-CCC375B36C5F}"/>
              </a:ext>
            </a:extLst>
          </p:cNvPr>
          <p:cNvSpPr txBox="1"/>
          <p:nvPr/>
        </p:nvSpPr>
        <p:spPr>
          <a:xfrm>
            <a:off x="767403" y="5389762"/>
            <a:ext cx="6870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De stippellijnen geven de relatie tussen de instanties en de MIM objecttypen aan: deze is af te leiden op de volgende manier: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:ThisBuilding -rdf:type-&gt; :Building -mim:equivalent-&gt; Building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1476C-0462-8306-2769-C0749DC5B26A}"/>
              </a:ext>
            </a:extLst>
          </p:cNvPr>
          <p:cNvSpPr txBox="1"/>
          <p:nvPr/>
        </p:nvSpPr>
        <p:spPr>
          <a:xfrm>
            <a:off x="8229600" y="1661868"/>
            <a:ext cx="3446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:Building en :House geven aan tot welke klasse de voorkomens behoren (typering, definitie)</a:t>
            </a:r>
          </a:p>
          <a:p>
            <a:endParaRPr lang="en-NL" dirty="0"/>
          </a:p>
          <a:p>
            <a:r>
              <a:rPr lang="en-NL" dirty="0"/>
              <a:t>:Building-Data en :House-Data specificeren waaraan de gegevens moeten voldoen</a:t>
            </a:r>
          </a:p>
        </p:txBody>
      </p:sp>
    </p:spTree>
    <p:extLst>
      <p:ext uri="{BB962C8B-B14F-4D97-AF65-F5344CB8AC3E}">
        <p14:creationId xmlns:p14="http://schemas.microsoft.com/office/powerpoint/2010/main" val="1857530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63DA90-2571-5D5E-1CDD-8A378087050A}"/>
              </a:ext>
            </a:extLst>
          </p:cNvPr>
          <p:cNvSpPr/>
          <p:nvPr/>
        </p:nvSpPr>
        <p:spPr>
          <a:xfrm>
            <a:off x="535577" y="901337"/>
            <a:ext cx="1972491" cy="1051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</a:t>
            </a:r>
          </a:p>
          <a:p>
            <a:pPr algn="ctr"/>
            <a:r>
              <a:rPr lang="en-NL" dirty="0"/>
              <a:t>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F8DF88-94B2-EAB9-86D8-8BC127DB6B30}"/>
              </a:ext>
            </a:extLst>
          </p:cNvPr>
          <p:cNvSpPr/>
          <p:nvPr/>
        </p:nvSpPr>
        <p:spPr>
          <a:xfrm>
            <a:off x="535577" y="2124891"/>
            <a:ext cx="1972491" cy="1051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</a:t>
            </a:r>
          </a:p>
          <a:p>
            <a:pPr algn="ctr"/>
            <a:r>
              <a:rPr lang="en-GB" dirty="0"/>
              <a:t>m</a:t>
            </a:r>
            <a:r>
              <a:rPr lang="en-NL" dirty="0"/>
              <a:t>odel in RDFS/OWL/SHACL</a:t>
            </a:r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5753CE46-2D38-AEAB-2E9E-BA5EBA5B9124}"/>
              </a:ext>
            </a:extLst>
          </p:cNvPr>
          <p:cNvSpPr/>
          <p:nvPr/>
        </p:nvSpPr>
        <p:spPr>
          <a:xfrm>
            <a:off x="3200401" y="1022168"/>
            <a:ext cx="862148" cy="8098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ED1786-9BC2-6844-5400-66B5125002E0}"/>
              </a:ext>
            </a:extLst>
          </p:cNvPr>
          <p:cNvSpPr txBox="1"/>
          <p:nvPr/>
        </p:nvSpPr>
        <p:spPr>
          <a:xfrm>
            <a:off x="3050176" y="2253121"/>
            <a:ext cx="74523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imbor:ffa16bb2-fa5a-49f1-b3e8-794499b02785 a rdfs:Class;</a:t>
            </a:r>
          </a:p>
          <a:p>
            <a:r>
              <a:rPr lang="en-NL" dirty="0"/>
              <a:t>    skos:prefLabel “Bouwwerk”</a:t>
            </a:r>
          </a:p>
          <a:p>
            <a:r>
              <a:rPr lang="en-NL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ABBBD5-B1D4-9F89-9BA8-73C68443460A}"/>
              </a:ext>
            </a:extLst>
          </p:cNvPr>
          <p:cNvGrpSpPr/>
          <p:nvPr/>
        </p:nvGrpSpPr>
        <p:grpSpPr>
          <a:xfrm>
            <a:off x="535577" y="3348445"/>
            <a:ext cx="10509068" cy="1051560"/>
            <a:chOff x="535577" y="3348445"/>
            <a:chExt cx="10509068" cy="105156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660D091-4EBA-0DAF-6624-B1D430DF1B79}"/>
                </a:ext>
              </a:extLst>
            </p:cNvPr>
            <p:cNvSpPr/>
            <p:nvPr/>
          </p:nvSpPr>
          <p:spPr>
            <a:xfrm>
              <a:off x="535577" y="3348445"/>
              <a:ext cx="1972491" cy="105156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dirty="0"/>
                <a:t>IMBOR</a:t>
              </a:r>
            </a:p>
            <a:p>
              <a:pPr algn="ctr"/>
              <a:r>
                <a:rPr lang="en-GB" dirty="0"/>
                <a:t>m</a:t>
              </a:r>
              <a:r>
                <a:rPr lang="en-NL" dirty="0"/>
                <a:t>odel in MIM-LD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CBFF98-F225-C047-AF07-80197F0F561B}"/>
                </a:ext>
              </a:extLst>
            </p:cNvPr>
            <p:cNvSpPr txBox="1"/>
            <p:nvPr/>
          </p:nvSpPr>
          <p:spPr>
            <a:xfrm>
              <a:off x="3050176" y="3412560"/>
              <a:ext cx="7994469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NL" dirty="0"/>
                <a:t>imbor-mim:mim-ffa16bb2-fa5a-49f1-b3e8-794499b02785 a mim:Objecttype;</a:t>
              </a:r>
            </a:p>
            <a:p>
              <a:r>
                <a:rPr lang="en-NL" dirty="0"/>
                <a:t>    mim:naam “Bouwwerk”</a:t>
              </a:r>
            </a:p>
            <a:p>
              <a:r>
                <a:rPr lang="en-NL" dirty="0"/>
                <a:t>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23BA3BE-071A-82E9-8BA0-8B4EAE0E1454}"/>
              </a:ext>
            </a:extLst>
          </p:cNvPr>
          <p:cNvGrpSpPr/>
          <p:nvPr/>
        </p:nvGrpSpPr>
        <p:grpSpPr>
          <a:xfrm>
            <a:off x="535577" y="4636114"/>
            <a:ext cx="10411097" cy="1200329"/>
            <a:chOff x="535577" y="4636114"/>
            <a:chExt cx="10411097" cy="120032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B9BCCC-18B0-B8EE-81BC-D082D9FB8399}"/>
                </a:ext>
              </a:extLst>
            </p:cNvPr>
            <p:cNvSpPr/>
            <p:nvPr/>
          </p:nvSpPr>
          <p:spPr>
            <a:xfrm>
              <a:off x="535577" y="4710498"/>
              <a:ext cx="1972491" cy="105156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dirty="0"/>
                <a:t>MIM-LD vertaalt naar RDFS/OWL/SHACL</a:t>
              </a:r>
              <a:endParaRPr lang="en-NL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CB6FA5-4A34-89CF-90EF-6C9FAFB68F85}"/>
                </a:ext>
              </a:extLst>
            </p:cNvPr>
            <p:cNvSpPr txBox="1"/>
            <p:nvPr/>
          </p:nvSpPr>
          <p:spPr>
            <a:xfrm>
              <a:off x="3050176" y="4636114"/>
              <a:ext cx="7896498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NL" dirty="0"/>
                <a:t>mim-item-ns:Bouwwerk rdfs:label a rdfs:Class;</a:t>
              </a:r>
            </a:p>
            <a:p>
              <a:r>
                <a:rPr lang="en-NL" dirty="0"/>
                <a:t>    rdfs:label “Bouwwerk”;</a:t>
              </a:r>
            </a:p>
            <a:p>
              <a:r>
                <a:rPr lang="en-NL" dirty="0"/>
                <a:t>    mim:equivalent </a:t>
              </a:r>
              <a:r>
                <a:rPr lang="en-GB" dirty="0"/>
                <a:t>imbor-mim:mim-ffa16bb2-fa5a-49f1-b3e8-794499b02785</a:t>
              </a:r>
              <a:endParaRPr lang="en-NL" dirty="0"/>
            </a:p>
            <a:p>
              <a:r>
                <a:rPr lang="en-NL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893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5316F-D85A-7B54-2141-7A55882F7744}"/>
              </a:ext>
            </a:extLst>
          </p:cNvPr>
          <p:cNvSpPr txBox="1"/>
          <p:nvPr/>
        </p:nvSpPr>
        <p:spPr>
          <a:xfrm>
            <a:off x="0" y="0"/>
            <a:ext cx="10927081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>
                <a:latin typeface="Lucida Console" panose="020B0609040504020204" pitchFamily="49" charset="0"/>
              </a:rPr>
              <a:t>imbor:ffa16bb2-fa5a-49f1-b3e8-794499b02785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rdf:type         sh:NodeShape , rdfs:Class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rdfs:seeAlso     imbor-term:713a80a8-00d6-4af4-ad61-8f7f536a40ec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rdfs:subClassOf  nen3610:Constructie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dash:abstract</a:t>
            </a:r>
            <a:r>
              <a:rPr lang="en-GB" sz="1400" dirty="0">
                <a:latin typeface="Lucida Console" panose="020B0609040504020204" pitchFamily="49" charset="0"/>
              </a:rPr>
              <a:t>    true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skos:prefLabel   "Bouwwerk"@nl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NL" sz="1400" dirty="0">
                <a:latin typeface="Lucida Console" panose="020B0609040504020204" pitchFamily="49" charset="0"/>
              </a:rPr>
              <a:t>sh:property imbor:3ae6bdf3-e00a-4c6e-9509-a9b0649c46d7, imbor:</a:t>
            </a:r>
            <a:r>
              <a:rPr lang="en-GB" sz="1400" dirty="0">
                <a:latin typeface="Lucida Console" panose="020B0609040504020204" pitchFamily="49" charset="0"/>
              </a:rPr>
              <a:t>0c341801-6b5b-4d8f-8f86-1136bc85d143</a:t>
            </a:r>
            <a:endParaRPr lang="en-NL" sz="1400" dirty="0">
              <a:latin typeface="Lucida Console" panose="020B0609040504020204" pitchFamily="49" charset="0"/>
            </a:endParaRPr>
          </a:p>
          <a:p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NL" sz="1400" dirty="0">
                <a:latin typeface="Lucida Console" panose="020B0609040504020204" pitchFamily="49" charset="0"/>
              </a:rPr>
              <a:t>(…)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imbor:3149ec4b-3baf-423e-b6c8-e6f658a3eef9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    </a:t>
            </a:r>
            <a:r>
              <a:rPr lang="en-GB" sz="1400" dirty="0" err="1">
                <a:latin typeface="Lucida Console" panose="020B0609040504020204" pitchFamily="49" charset="0"/>
              </a:rPr>
              <a:t>sh:PropertyShape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skos:prefLabel</a:t>
            </a:r>
            <a:r>
              <a:rPr lang="en-GB" sz="1400" dirty="0">
                <a:latin typeface="Lucida Console" panose="020B0609040504020204" pitchFamily="49" charset="0"/>
              </a:rPr>
              <a:t>      "</a:t>
            </a:r>
            <a:r>
              <a:rPr lang="en-GB" sz="1400" dirty="0" err="1">
                <a:latin typeface="Lucida Console" panose="020B0609040504020204" pitchFamily="49" charset="0"/>
              </a:rPr>
              <a:t>hoogte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vastgezet</a:t>
            </a:r>
            <a:r>
              <a:rPr lang="en-GB" sz="1400" dirty="0">
                <a:latin typeface="Lucida Console" panose="020B0609040504020204" pitchFamily="49" charset="0"/>
              </a:rPr>
              <a:t> op </a:t>
            </a:r>
            <a:r>
              <a:rPr lang="en-GB" sz="1400" dirty="0" err="1">
                <a:latin typeface="Lucida Console" panose="020B0609040504020204" pitchFamily="49" charset="0"/>
              </a:rPr>
              <a:t>Bouwwerk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sh:datatype</a:t>
            </a:r>
            <a:r>
              <a:rPr lang="en-GB" sz="1400" dirty="0">
                <a:latin typeface="Lucida Console" panose="020B0609040504020204" pitchFamily="49" charset="0"/>
              </a:rPr>
              <a:t>         </a:t>
            </a:r>
            <a:r>
              <a:rPr lang="en-GB" sz="1400" dirty="0" err="1">
                <a:latin typeface="Lucida Console" panose="020B0609040504020204" pitchFamily="49" charset="0"/>
              </a:rPr>
              <a:t>xsd:decimal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sh:maxCount</a:t>
            </a:r>
            <a:r>
              <a:rPr lang="en-GB" sz="1400" dirty="0">
                <a:latin typeface="Lucida Console" panose="020B0609040504020204" pitchFamily="49" charset="0"/>
              </a:rPr>
              <a:t>         1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sh:path</a:t>
            </a:r>
            <a:r>
              <a:rPr lang="en-GB" sz="1400" dirty="0">
                <a:latin typeface="Lucida Console" panose="020B0609040504020204" pitchFamily="49" charset="0"/>
              </a:rPr>
              <a:t>             imbor:f46c02ba-18ac-4f9f-856a-64dd56591700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imbor:imborEenheid</a:t>
            </a:r>
            <a:r>
              <a:rPr lang="en-GB" sz="1400" dirty="0">
                <a:latin typeface="Lucida Console" panose="020B0609040504020204" pitchFamily="49" charset="0"/>
              </a:rPr>
              <a:t>  imbor:9be5aaac-94a3-4ea4-b727-9b032b9a8a64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nen2660:hasUnit     </a:t>
            </a:r>
            <a:r>
              <a:rPr lang="en-GB" sz="1400" dirty="0" err="1">
                <a:latin typeface="Lucida Console" panose="020B0609040504020204" pitchFamily="49" charset="0"/>
              </a:rPr>
              <a:t>unit:M</a:t>
            </a:r>
            <a:endParaRPr lang="en-GB" sz="1400" dirty="0">
              <a:latin typeface="Lucida Console" panose="020B0609040504020204" pitchFamily="49" charset="0"/>
            </a:endParaRPr>
          </a:p>
          <a:p>
            <a:r>
              <a:rPr lang="en-GB" sz="1400" dirty="0">
                <a:latin typeface="Lucida Console" panose="020B0609040504020204" pitchFamily="49" charset="0"/>
              </a:rPr>
              <a:t>. 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imbor:3ae6bdf3-e00a-4c6e-9509-a9b0649c46d7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        </a:t>
            </a:r>
            <a:r>
              <a:rPr lang="en-GB" sz="1400" dirty="0" err="1">
                <a:latin typeface="Lucida Console" panose="020B0609040504020204" pitchFamily="49" charset="0"/>
              </a:rPr>
              <a:t>sh:PropertyShape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skos:prefLabel</a:t>
            </a:r>
            <a:r>
              <a:rPr lang="en-GB" sz="1400" dirty="0">
                <a:latin typeface="Lucida Console" panose="020B0609040504020204" pitchFamily="49" charset="0"/>
              </a:rPr>
              <a:t>          "</a:t>
            </a:r>
            <a:r>
              <a:rPr lang="en-GB" sz="1400" dirty="0" err="1">
                <a:latin typeface="Lucida Console" panose="020B0609040504020204" pitchFamily="49" charset="0"/>
              </a:rPr>
              <a:t>Bouwwerk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bestaat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uit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Glasvezel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versterkte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kunststof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sh:path</a:t>
            </a:r>
            <a:r>
              <a:rPr lang="en-GB" sz="1400" dirty="0">
                <a:latin typeface="Lucida Console" panose="020B0609040504020204" pitchFamily="49" charset="0"/>
              </a:rPr>
              <a:t>                 nen2660:consistsOf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sh:qualifiedMaxCount</a:t>
            </a:r>
            <a:r>
              <a:rPr lang="en-GB" sz="1400" dirty="0">
                <a:latin typeface="Lucida Console" panose="020B0609040504020204" pitchFamily="49" charset="0"/>
              </a:rPr>
              <a:t>    1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sh:qualifiedValueShape</a:t>
            </a:r>
            <a:r>
              <a:rPr lang="en-GB" sz="1400" dirty="0">
                <a:latin typeface="Lucida Console" panose="020B0609040504020204" pitchFamily="49" charset="0"/>
              </a:rPr>
              <a:t>  [ </a:t>
            </a:r>
            <a:r>
              <a:rPr lang="en-GB" sz="1400" dirty="0" err="1">
                <a:latin typeface="Lucida Console" panose="020B0609040504020204" pitchFamily="49" charset="0"/>
              </a:rPr>
              <a:t>sh:class</a:t>
            </a:r>
            <a:r>
              <a:rPr lang="en-GB" sz="1400" dirty="0">
                <a:latin typeface="Lucida Console" panose="020B0609040504020204" pitchFamily="49" charset="0"/>
              </a:rPr>
              <a:t>  imbor:5d390719-05c4-4810-9b64-22767c6ba2c7 ]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9B0971-8BFD-2871-4189-F3657039C9CE}"/>
              </a:ext>
            </a:extLst>
          </p:cNvPr>
          <p:cNvSpPr/>
          <p:nvPr/>
        </p:nvSpPr>
        <p:spPr>
          <a:xfrm>
            <a:off x="10058400" y="117693"/>
            <a:ext cx="1972491" cy="1051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</a:t>
            </a:r>
          </a:p>
          <a:p>
            <a:pPr algn="ctr"/>
            <a:r>
              <a:rPr lang="en-GB" dirty="0"/>
              <a:t>m</a:t>
            </a:r>
            <a:r>
              <a:rPr lang="en-NL" dirty="0"/>
              <a:t>odel in RDFS/OWL/SHACL</a:t>
            </a:r>
          </a:p>
        </p:txBody>
      </p:sp>
    </p:spTree>
    <p:extLst>
      <p:ext uri="{BB962C8B-B14F-4D97-AF65-F5344CB8AC3E}">
        <p14:creationId xmlns:p14="http://schemas.microsoft.com/office/powerpoint/2010/main" val="3045815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FD255CC-A278-F901-A749-B17F56890AD1}"/>
              </a:ext>
            </a:extLst>
          </p:cNvPr>
          <p:cNvSpPr txBox="1"/>
          <p:nvPr/>
        </p:nvSpPr>
        <p:spPr>
          <a:xfrm>
            <a:off x="0" y="0"/>
            <a:ext cx="10319657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>
                <a:latin typeface="Lucida Console" panose="020B0609040504020204" pitchFamily="49" charset="0"/>
              </a:rPr>
              <a:t>imbor-mim:mim-ffa16bb2-fa5a-49f1-b3e8-794499b02785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rdf:type                     mim:Objecttype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mim:attribuut                imbor-mim:mim-f46c02ba-18ac-4f9f-856a-64dd56591700;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mim:begrip                   imbor-term:713a80a8-00d6-4af4-ad61-8f7f536a40ec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mim:begripsterm              "Bouwwerk"@nl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mim:indicatieAbstractObject  true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mim:naam                     "Bouwwerk"@nl 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imbor-mim:mim-f46c02ba-18ac-4f9f-856a-64dd56591700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             </a:t>
            </a:r>
            <a:r>
              <a:rPr lang="en-GB" sz="1400" dirty="0" err="1">
                <a:latin typeface="Lucida Console" panose="020B0609040504020204" pitchFamily="49" charset="0"/>
              </a:rPr>
              <a:t>mim:Attribuutsoort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mim:kardinaliteit</a:t>
            </a:r>
            <a:r>
              <a:rPr lang="en-GB" sz="1400" dirty="0">
                <a:latin typeface="Lucida Console" panose="020B0609040504020204" pitchFamily="49" charset="0"/>
              </a:rPr>
              <a:t>            "0..1"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mim:naam</a:t>
            </a:r>
            <a:r>
              <a:rPr lang="en-GB" sz="1400" dirty="0">
                <a:latin typeface="Lucida Console" panose="020B0609040504020204" pitchFamily="49" charset="0"/>
              </a:rPr>
              <a:t>                     "</a:t>
            </a:r>
            <a:r>
              <a:rPr lang="en-GB" sz="1400" dirty="0" err="1">
                <a:latin typeface="Lucida Console" panose="020B0609040504020204" pitchFamily="49" charset="0"/>
              </a:rPr>
              <a:t>hoogte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mim:toelichting</a:t>
            </a:r>
            <a:r>
              <a:rPr lang="en-GB" sz="1400" dirty="0">
                <a:latin typeface="Lucida Console" panose="020B0609040504020204" pitchFamily="49" charset="0"/>
              </a:rPr>
              <a:t>              </a:t>
            </a:r>
            <a:r>
              <a:rPr lang="en-GB" sz="1400" dirty="0" err="1">
                <a:latin typeface="Lucida Console" panose="020B0609040504020204" pitchFamily="49" charset="0"/>
              </a:rPr>
              <a:t>unit:MilliM</a:t>
            </a:r>
            <a:r>
              <a:rPr lang="en-GB" sz="1400" dirty="0">
                <a:latin typeface="Lucida Console" panose="020B0609040504020204" pitchFamily="49" charset="0"/>
              </a:rPr>
              <a:t> , </a:t>
            </a:r>
            <a:r>
              <a:rPr lang="en-GB" sz="1400" dirty="0" err="1">
                <a:latin typeface="Lucida Console" panose="020B0609040504020204" pitchFamily="49" charset="0"/>
              </a:rPr>
              <a:t>unit:M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mim:type</a:t>
            </a:r>
            <a:r>
              <a:rPr lang="en-GB" sz="1400" dirty="0">
                <a:latin typeface="Lucida Console" panose="020B0609040504020204" pitchFamily="49" charset="0"/>
              </a:rPr>
              <a:t>                     </a:t>
            </a:r>
            <a:r>
              <a:rPr lang="en-GB" sz="1400" dirty="0" err="1">
                <a:latin typeface="Lucida Console" panose="020B0609040504020204" pitchFamily="49" charset="0"/>
              </a:rPr>
              <a:t>imbor-mim:mim-decimal</a:t>
            </a:r>
            <a:endParaRPr lang="en-GB" sz="1400" dirty="0">
              <a:latin typeface="Lucida Console" panose="020B0609040504020204" pitchFamily="49" charset="0"/>
            </a:endParaRP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imbor-mim:mim-3ae6bdf3-e00a-4c6e-9509-a9b0649c46d7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       </a:t>
            </a:r>
            <a:r>
              <a:rPr lang="en-GB" sz="1400" dirty="0" err="1">
                <a:latin typeface="Lucida Console" panose="020B0609040504020204" pitchFamily="49" charset="0"/>
              </a:rPr>
              <a:t>mim:Relatiesoort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mim:bron</a:t>
            </a:r>
            <a:r>
              <a:rPr lang="en-GB" sz="1400" dirty="0">
                <a:latin typeface="Lucida Console" panose="020B0609040504020204" pitchFamily="49" charset="0"/>
              </a:rPr>
              <a:t>               imbor-mim:mim-ffa16bb2-fa5a-49f1-b3e8-794499b02785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mim:doel</a:t>
            </a:r>
            <a:r>
              <a:rPr lang="en-GB" sz="1400" dirty="0">
                <a:latin typeface="Lucida Console" panose="020B0609040504020204" pitchFamily="49" charset="0"/>
              </a:rPr>
              <a:t>               imbor-mim:mim-5d390719-05c4-4810-9b64-22767c6ba2c7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mim:kardinaliteit</a:t>
            </a:r>
            <a:r>
              <a:rPr lang="en-GB" sz="1400" dirty="0">
                <a:latin typeface="Lucida Console" panose="020B0609040504020204" pitchFamily="49" charset="0"/>
              </a:rPr>
              <a:t>      "0..1"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mim:naam</a:t>
            </a:r>
            <a:r>
              <a:rPr lang="en-GB" sz="1400" dirty="0">
                <a:latin typeface="Lucida Console" panose="020B0609040504020204" pitchFamily="49" charset="0"/>
              </a:rPr>
              <a:t>               "</a:t>
            </a:r>
            <a:r>
              <a:rPr lang="en-GB" sz="1400" dirty="0" err="1">
                <a:latin typeface="Lucida Console" panose="020B0609040504020204" pitchFamily="49" charset="0"/>
              </a:rPr>
              <a:t>Bouwwerk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bestaat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uit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Glasvezel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versterkte</a:t>
            </a:r>
            <a:r>
              <a:rPr lang="en-GB" sz="1400" dirty="0"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latin typeface="Lucida Console" panose="020B0609040504020204" pitchFamily="49" charset="0"/>
              </a:rPr>
              <a:t>kunststof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mim:unidirectioneel</a:t>
            </a:r>
            <a:r>
              <a:rPr lang="en-GB" sz="1400" dirty="0">
                <a:latin typeface="Lucida Console" panose="020B0609040504020204" pitchFamily="49" charset="0"/>
              </a:rPr>
              <a:t>    true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imbor-mim:mim-5a5fcc11-f27e-413e-9821-47a9a1a30271_mim-ffa16bb2-fa5a-49f1-b3e8-794499b02785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 </a:t>
            </a:r>
            <a:r>
              <a:rPr lang="en-GB" sz="1400" dirty="0" err="1">
                <a:latin typeface="Lucida Console" panose="020B0609040504020204" pitchFamily="49" charset="0"/>
              </a:rPr>
              <a:t>mim:Generalisatie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mim:naam</a:t>
            </a:r>
            <a:r>
              <a:rPr lang="en-GB" sz="1400" dirty="0">
                <a:latin typeface="Lucida Console" panose="020B0609040504020204" pitchFamily="49" charset="0"/>
              </a:rPr>
              <a:t>         "</a:t>
            </a:r>
            <a:r>
              <a:rPr lang="en-GB" sz="1400" dirty="0" err="1">
                <a:latin typeface="Lucida Console" panose="020B0609040504020204" pitchFamily="49" charset="0"/>
              </a:rPr>
              <a:t>Bouwwerk</a:t>
            </a:r>
            <a:r>
              <a:rPr lang="en-GB" sz="1400" dirty="0">
                <a:latin typeface="Lucida Console" panose="020B0609040504020204" pitchFamily="49" charset="0"/>
              </a:rPr>
              <a:t> is </a:t>
            </a:r>
            <a:r>
              <a:rPr lang="en-GB" sz="1400" dirty="0" err="1">
                <a:latin typeface="Lucida Console" panose="020B0609040504020204" pitchFamily="49" charset="0"/>
              </a:rPr>
              <a:t>generalisatie</a:t>
            </a:r>
            <a:r>
              <a:rPr lang="en-GB" sz="1400" dirty="0">
                <a:latin typeface="Lucida Console" panose="020B0609040504020204" pitchFamily="49" charset="0"/>
              </a:rPr>
              <a:t> van </a:t>
            </a:r>
            <a:r>
              <a:rPr lang="en-GB" sz="1400" dirty="0" err="1">
                <a:latin typeface="Lucida Console" panose="020B0609040504020204" pitchFamily="49" charset="0"/>
              </a:rPr>
              <a:t>Uitkijktoren</a:t>
            </a:r>
            <a:r>
              <a:rPr lang="en-GB" sz="1400" dirty="0">
                <a:latin typeface="Lucida Console" panose="020B0609040504020204" pitchFamily="49" charset="0"/>
              </a:rPr>
              <a:t>"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mim:subtype</a:t>
            </a:r>
            <a:r>
              <a:rPr lang="en-GB" sz="1400" dirty="0">
                <a:latin typeface="Lucida Console" panose="020B0609040504020204" pitchFamily="49" charset="0"/>
              </a:rPr>
              <a:t>      imbor-mim:mim-5a5fcc11-f27e-413e-9821-47a9a1a30271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mim:supertype</a:t>
            </a:r>
            <a:r>
              <a:rPr lang="en-GB" sz="1400" dirty="0">
                <a:latin typeface="Lucida Console" panose="020B0609040504020204" pitchFamily="49" charset="0"/>
              </a:rPr>
              <a:t>    imbor-mim:mim-ffa16bb2-fa5a-49f1-b3e8-794499b02785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  <a:endParaRPr lang="en-NL" sz="1400" dirty="0">
              <a:latin typeface="Lucida Console" panose="020B060904050402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79BBD2-9E15-F713-FE9A-A39FCDA7E149}"/>
              </a:ext>
            </a:extLst>
          </p:cNvPr>
          <p:cNvSpPr/>
          <p:nvPr/>
        </p:nvSpPr>
        <p:spPr>
          <a:xfrm>
            <a:off x="10158549" y="95794"/>
            <a:ext cx="1972491" cy="10515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</a:t>
            </a:r>
          </a:p>
          <a:p>
            <a:pPr algn="ctr"/>
            <a:r>
              <a:rPr lang="en-GB" dirty="0"/>
              <a:t>m</a:t>
            </a:r>
            <a:r>
              <a:rPr lang="en-NL" dirty="0"/>
              <a:t>odel in MIM-LD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B5BFAFD6-EE23-CCB1-9021-A3A128F2F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5691" y="1524000"/>
            <a:ext cx="5994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3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3658D0-307E-1212-6BC2-C6AB8A8EE84C}"/>
              </a:ext>
            </a:extLst>
          </p:cNvPr>
          <p:cNvSpPr txBox="1"/>
          <p:nvPr/>
        </p:nvSpPr>
        <p:spPr>
          <a:xfrm>
            <a:off x="130629" y="190994"/>
            <a:ext cx="141732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dirty="0">
                <a:latin typeface="Lucida Console" panose="020B0609040504020204" pitchFamily="49" charset="0"/>
              </a:rPr>
              <a:t>mim-item-ns:Bouwwerk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rdf:type  owl:Class , sh:NodeShape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rdfs:label       "Bouwwerk"@nl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rdfs:subClassOf  mim-item-ns:Constructie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mim:equivalent   imbor-mim:mim-ffa16bb2-fa5a-49f1-b3e8-794499b02785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dct:subject      imbor-term:713a80a8-00d6-4af4-ad61-8f7f536a40ec ;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  sh:property      mim-item-ns:Bouwwerk.hoogte , mim-item ns:Bouwwerk.Bouwwerk_bestaat_uit_Glasvezel_versterkte_kunststof</a:t>
            </a:r>
          </a:p>
          <a:p>
            <a:r>
              <a:rPr lang="en-NL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 err="1">
                <a:latin typeface="Lucida Console" panose="020B0609040504020204" pitchFamily="49" charset="0"/>
              </a:rPr>
              <a:t>mim-item-ns:Bouwwerk.hoogte</a:t>
            </a:r>
            <a:endParaRPr lang="en-GB" sz="1400" dirty="0">
              <a:latin typeface="Lucida Console" panose="020B0609040504020204" pitchFamily="49" charset="0"/>
            </a:endParaRP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</a:t>
            </a:r>
            <a:r>
              <a:rPr lang="en-GB" sz="1400" dirty="0" err="1">
                <a:latin typeface="Lucida Console" panose="020B0609040504020204" pitchFamily="49" charset="0"/>
              </a:rPr>
              <a:t>sh:PropertyShape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mim:equivalent</a:t>
            </a:r>
            <a:r>
              <a:rPr lang="en-GB" sz="1400" dirty="0">
                <a:latin typeface="Lucida Console" panose="020B0609040504020204" pitchFamily="49" charset="0"/>
              </a:rPr>
              <a:t>  imbor-mim:mim-f46c02ba-18ac-4f9f-856a-64dd56591700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sh:maxCount</a:t>
            </a:r>
            <a:r>
              <a:rPr lang="en-GB" sz="1400" dirty="0">
                <a:latin typeface="Lucida Console" panose="020B0609040504020204" pitchFamily="49" charset="0"/>
              </a:rPr>
              <a:t>     1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 </a:t>
            </a:r>
            <a:r>
              <a:rPr lang="en-GB" sz="1400" dirty="0" err="1">
                <a:latin typeface="Lucida Console" panose="020B0609040504020204" pitchFamily="49" charset="0"/>
              </a:rPr>
              <a:t>sh:name</a:t>
            </a:r>
            <a:r>
              <a:rPr lang="en-GB" sz="1400" dirty="0">
                <a:latin typeface="Lucida Console" panose="020B0609040504020204" pitchFamily="49" charset="0"/>
              </a:rPr>
              <a:t>         "</a:t>
            </a:r>
            <a:r>
              <a:rPr lang="en-GB" sz="1400" dirty="0" err="1">
                <a:latin typeface="Lucida Console" panose="020B0609040504020204" pitchFamily="49" charset="0"/>
              </a:rPr>
              <a:t>hoogte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  </a:t>
            </a:r>
            <a:r>
              <a:rPr lang="en-GB" sz="1400" dirty="0" err="1">
                <a:latin typeface="Lucida Console" panose="020B0609040504020204" pitchFamily="49" charset="0"/>
              </a:rPr>
              <a:t>sh:path</a:t>
            </a:r>
            <a:r>
              <a:rPr lang="en-GB" sz="1400" dirty="0">
                <a:latin typeface="Lucida Console" panose="020B0609040504020204" pitchFamily="49" charset="0"/>
              </a:rPr>
              <a:t>         </a:t>
            </a:r>
            <a:r>
              <a:rPr lang="en-GB" sz="1400" dirty="0" err="1">
                <a:latin typeface="Lucida Console" panose="020B0609040504020204" pitchFamily="49" charset="0"/>
              </a:rPr>
              <a:t>mim-item-ns:hoogte</a:t>
            </a:r>
            <a:endParaRPr lang="en-GB" sz="1400" dirty="0">
              <a:latin typeface="Lucida Console" panose="020B0609040504020204" pitchFamily="49" charset="0"/>
            </a:endParaRP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mim-item-ns:Bouwwerk.Bouwwerk_bestaat_uit_Glasvezel_versterkte_kunststof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rdf:type</a:t>
            </a:r>
            <a:r>
              <a:rPr lang="en-GB" sz="1400" dirty="0">
                <a:latin typeface="Lucida Console" panose="020B0609040504020204" pitchFamily="49" charset="0"/>
              </a:rPr>
              <a:t>        </a:t>
            </a:r>
            <a:r>
              <a:rPr lang="en-GB" sz="1400" dirty="0" err="1">
                <a:latin typeface="Lucida Console" panose="020B0609040504020204" pitchFamily="49" charset="0"/>
              </a:rPr>
              <a:t>sh:PropertyShape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mim:equivalent</a:t>
            </a:r>
            <a:r>
              <a:rPr lang="en-GB" sz="1400" dirty="0">
                <a:latin typeface="Lucida Console" panose="020B0609040504020204" pitchFamily="49" charset="0"/>
              </a:rPr>
              <a:t>  imbor-mim:mim-3ae6bdf3-e00a-4c6e-9509-a9b0649c46d7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sh:class</a:t>
            </a:r>
            <a:r>
              <a:rPr lang="en-GB" sz="1400" dirty="0">
                <a:latin typeface="Lucida Console" panose="020B0609040504020204" pitchFamily="49" charset="0"/>
              </a:rPr>
              <a:t>        </a:t>
            </a:r>
            <a:r>
              <a:rPr lang="en-GB" sz="1400" dirty="0" err="1">
                <a:latin typeface="Lucida Console" panose="020B0609040504020204" pitchFamily="49" charset="0"/>
              </a:rPr>
              <a:t>mim-item-ns:Glasvezel_versterkte_kunststof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sh:maxCount</a:t>
            </a:r>
            <a:r>
              <a:rPr lang="en-GB" sz="1400" dirty="0">
                <a:latin typeface="Lucida Console" panose="020B0609040504020204" pitchFamily="49" charset="0"/>
              </a:rPr>
              <a:t>     1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sh:name</a:t>
            </a:r>
            <a:r>
              <a:rPr lang="en-GB" sz="1400" dirty="0">
                <a:latin typeface="Lucida Console" panose="020B0609040504020204" pitchFamily="49" charset="0"/>
              </a:rPr>
              <a:t>         "Bouwwerk_bestaat_uit_Glasvezel_versterkte_</a:t>
            </a:r>
            <a:r>
              <a:rPr lang="en-GB" sz="1400" dirty="0" err="1">
                <a:latin typeface="Lucida Console" panose="020B0609040504020204" pitchFamily="49" charset="0"/>
              </a:rPr>
              <a:t>kunststof</a:t>
            </a:r>
            <a:r>
              <a:rPr lang="en-GB" sz="1400" dirty="0">
                <a:latin typeface="Lucida Console" panose="020B0609040504020204" pitchFamily="49" charset="0"/>
              </a:rPr>
              <a:t>"@</a:t>
            </a:r>
            <a:r>
              <a:rPr lang="en-GB" sz="1400" dirty="0" err="1">
                <a:latin typeface="Lucida Console" panose="020B0609040504020204" pitchFamily="49" charset="0"/>
              </a:rPr>
              <a:t>nl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sh:nodeKind</a:t>
            </a:r>
            <a:r>
              <a:rPr lang="en-GB" sz="1400" dirty="0">
                <a:latin typeface="Lucida Console" panose="020B0609040504020204" pitchFamily="49" charset="0"/>
              </a:rPr>
              <a:t>     </a:t>
            </a:r>
            <a:r>
              <a:rPr lang="en-GB" sz="1400" dirty="0" err="1">
                <a:latin typeface="Lucida Console" panose="020B0609040504020204" pitchFamily="49" charset="0"/>
              </a:rPr>
              <a:t>sh:IRI</a:t>
            </a:r>
            <a:r>
              <a:rPr lang="en-GB" sz="1400" dirty="0">
                <a:latin typeface="Lucida Console" panose="020B0609040504020204" pitchFamily="49" charset="0"/>
              </a:rPr>
              <a:t> ;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  </a:t>
            </a:r>
            <a:r>
              <a:rPr lang="en-GB" sz="1400" dirty="0" err="1">
                <a:latin typeface="Lucida Console" panose="020B0609040504020204" pitchFamily="49" charset="0"/>
              </a:rPr>
              <a:t>sh:path</a:t>
            </a:r>
            <a:r>
              <a:rPr lang="en-GB" sz="1400" dirty="0">
                <a:latin typeface="Lucida Console" panose="020B0609040504020204" pitchFamily="49" charset="0"/>
              </a:rPr>
              <a:t>         </a:t>
            </a:r>
            <a:r>
              <a:rPr lang="en-GB" sz="1400" dirty="0" err="1">
                <a:latin typeface="Lucida Console" panose="020B0609040504020204" pitchFamily="49" charset="0"/>
              </a:rPr>
              <a:t>mim-item-ns:Bouwwerk_bestaat_uit_Glasvezel_versterkte_kunststof</a:t>
            </a:r>
            <a:r>
              <a:rPr lang="en-GB" sz="1400" dirty="0">
                <a:latin typeface="Lucida Console" panose="020B0609040504020204" pitchFamily="49" charset="0"/>
              </a:rPr>
              <a:t> .</a:t>
            </a:r>
          </a:p>
          <a:p>
            <a:r>
              <a:rPr lang="en-GB" sz="1400" dirty="0">
                <a:latin typeface="Lucida Console" panose="020B0609040504020204" pitchFamily="49" charset="0"/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0D684A-7183-66CA-94C6-D2EFA8E9FC85}"/>
              </a:ext>
            </a:extLst>
          </p:cNvPr>
          <p:cNvSpPr/>
          <p:nvPr/>
        </p:nvSpPr>
        <p:spPr>
          <a:xfrm>
            <a:off x="10128069" y="125679"/>
            <a:ext cx="1972491" cy="10515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MIM-LD vertaalt naar RDFS/OWL/SHACL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7586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035491A-0706-F817-149A-919B96282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115076" y="940527"/>
            <a:ext cx="11873396" cy="5408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A1437D-63A5-942C-73A2-1A07E1BBF0D5}"/>
              </a:ext>
            </a:extLst>
          </p:cNvPr>
          <p:cNvSpPr/>
          <p:nvPr/>
        </p:nvSpPr>
        <p:spPr>
          <a:xfrm>
            <a:off x="1789611" y="3579222"/>
            <a:ext cx="7471954" cy="496389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dirty="0">
                <a:solidFill>
                  <a:srgbClr val="FF0000"/>
                </a:solidFill>
              </a:rPr>
              <a:t>IMBOR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FF5ED5-737F-F08C-5F38-FCC59BA2C82C}"/>
              </a:ext>
            </a:extLst>
          </p:cNvPr>
          <p:cNvSpPr/>
          <p:nvPr/>
        </p:nvSpPr>
        <p:spPr>
          <a:xfrm>
            <a:off x="1789610" y="3017518"/>
            <a:ext cx="7471955" cy="49639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dirty="0">
                <a:solidFill>
                  <a:srgbClr val="FF0000"/>
                </a:solidFill>
              </a:rPr>
              <a:t>NEN2660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003DE1-B1F0-F062-53ED-EDC26121331C}"/>
              </a:ext>
            </a:extLst>
          </p:cNvPr>
          <p:cNvSpPr/>
          <p:nvPr/>
        </p:nvSpPr>
        <p:spPr>
          <a:xfrm>
            <a:off x="1789609" y="2488471"/>
            <a:ext cx="7471953" cy="49639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dirty="0">
                <a:solidFill>
                  <a:srgbClr val="FF0000"/>
                </a:solidFill>
              </a:rPr>
              <a:t>NEN3610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8914E3-CE17-E6FB-CA26-999C992352D1}"/>
              </a:ext>
            </a:extLst>
          </p:cNvPr>
          <p:cNvSpPr/>
          <p:nvPr/>
        </p:nvSpPr>
        <p:spPr>
          <a:xfrm>
            <a:off x="1789609" y="1058089"/>
            <a:ext cx="4872448" cy="49639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dirty="0">
                <a:solidFill>
                  <a:srgbClr val="FF0000"/>
                </a:solidFill>
              </a:rPr>
              <a:t>NEN2660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EAC233-0C02-6667-88B5-2D2FBFF21502}"/>
              </a:ext>
            </a:extLst>
          </p:cNvPr>
          <p:cNvSpPr/>
          <p:nvPr/>
        </p:nvSpPr>
        <p:spPr>
          <a:xfrm>
            <a:off x="1789609" y="1658973"/>
            <a:ext cx="4872448" cy="49639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dirty="0">
                <a:solidFill>
                  <a:srgbClr val="FF0000"/>
                </a:solidFill>
              </a:rPr>
              <a:t>MIM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5FBA-7662-C767-4305-25B9DB5C350C}"/>
              </a:ext>
            </a:extLst>
          </p:cNvPr>
          <p:cNvSpPr/>
          <p:nvPr/>
        </p:nvSpPr>
        <p:spPr>
          <a:xfrm>
            <a:off x="9757954" y="1012370"/>
            <a:ext cx="2318970" cy="90134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600" dirty="0">
                <a:solidFill>
                  <a:srgbClr val="FF0000"/>
                </a:solidFill>
              </a:rPr>
              <a:t>UML-MIM</a:t>
            </a:r>
            <a:endParaRPr lang="en-NL" sz="3600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9C63A-429F-D880-2586-CEFBA85A3FE4}"/>
              </a:ext>
            </a:extLst>
          </p:cNvPr>
          <p:cNvSpPr/>
          <p:nvPr/>
        </p:nvSpPr>
        <p:spPr>
          <a:xfrm>
            <a:off x="9757954" y="1985553"/>
            <a:ext cx="2318970" cy="90134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600" dirty="0">
                <a:solidFill>
                  <a:srgbClr val="FF0000"/>
                </a:solidFill>
              </a:rPr>
              <a:t>LD-MIM</a:t>
            </a:r>
            <a:endParaRPr lang="en-NL" sz="3600" dirty="0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A2F48C-3FCF-BA4B-309F-0EC454290390}"/>
              </a:ext>
            </a:extLst>
          </p:cNvPr>
          <p:cNvSpPr/>
          <p:nvPr/>
        </p:nvSpPr>
        <p:spPr>
          <a:xfrm>
            <a:off x="9757954" y="2926076"/>
            <a:ext cx="2318970" cy="901340"/>
          </a:xfrm>
          <a:prstGeom prst="rect">
            <a:avLst/>
          </a:prstGeom>
          <a:solidFill>
            <a:schemeClr val="accent1">
              <a:alpha val="50211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600" dirty="0">
                <a:solidFill>
                  <a:srgbClr val="FF0000"/>
                </a:solidFill>
              </a:rPr>
              <a:t>LD-RDF/SH</a:t>
            </a:r>
            <a:endParaRPr lang="en-NL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66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02832D-11A6-E219-5F7F-2620E431FE4E}"/>
              </a:ext>
            </a:extLst>
          </p:cNvPr>
          <p:cNvSpPr/>
          <p:nvPr/>
        </p:nvSpPr>
        <p:spPr>
          <a:xfrm>
            <a:off x="1772197" y="2996298"/>
            <a:ext cx="1867988" cy="1188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Top level model</a:t>
            </a:r>
          </a:p>
          <a:p>
            <a:pPr algn="ctr"/>
            <a:r>
              <a:rPr lang="en-NL" dirty="0"/>
              <a:t>(M1)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5EE31F-7FE1-6ADC-CE41-6C93F13D45E7}"/>
              </a:ext>
            </a:extLst>
          </p:cNvPr>
          <p:cNvSpPr/>
          <p:nvPr/>
        </p:nvSpPr>
        <p:spPr>
          <a:xfrm>
            <a:off x="5162006" y="2996298"/>
            <a:ext cx="1867988" cy="1188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Metamodel</a:t>
            </a:r>
          </a:p>
          <a:p>
            <a:pPr algn="ctr"/>
            <a:r>
              <a:rPr lang="en-NL" dirty="0"/>
              <a:t>(M2)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E56236-3B67-9BB7-5603-50E704CDF2AE}"/>
              </a:ext>
            </a:extLst>
          </p:cNvPr>
          <p:cNvSpPr/>
          <p:nvPr/>
        </p:nvSpPr>
        <p:spPr>
          <a:xfrm>
            <a:off x="9244145" y="2996298"/>
            <a:ext cx="1867988" cy="1188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Metataal</a:t>
            </a:r>
          </a:p>
          <a:p>
            <a:pPr algn="ctr"/>
            <a:r>
              <a:rPr lang="en-NL" dirty="0"/>
              <a:t>(L2) 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3AA020A-EDDD-FB6E-2BA7-081CEE8CCF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0" t="5759" r="4354" b="1603"/>
          <a:stretch/>
        </p:blipFill>
        <p:spPr bwMode="auto">
          <a:xfrm>
            <a:off x="441647" y="287384"/>
            <a:ext cx="4015159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97C0D45-A6D7-F26D-AA82-0C2FF5D9DD09}"/>
              </a:ext>
            </a:extLst>
          </p:cNvPr>
          <p:cNvSpPr/>
          <p:nvPr/>
        </p:nvSpPr>
        <p:spPr>
          <a:xfrm>
            <a:off x="7498081" y="3098349"/>
            <a:ext cx="1436914" cy="984618"/>
          </a:xfrm>
          <a:prstGeom prst="leftRightArrow">
            <a:avLst>
              <a:gd name="adj1" fmla="val 57960"/>
              <a:gd name="adj2" fmla="val 4071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NL" dirty="0"/>
              <a:t>taalbinding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1E6F95-5C3E-092C-E3B2-3B5745F0AC68}"/>
              </a:ext>
            </a:extLst>
          </p:cNvPr>
          <p:cNvSpPr txBox="1"/>
          <p:nvPr/>
        </p:nvSpPr>
        <p:spPr>
          <a:xfrm>
            <a:off x="5276801" y="4637315"/>
            <a:ext cx="1638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“abstracte taal”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C76AF-D7B2-297E-6801-F14E8E6DFFC7}"/>
              </a:ext>
            </a:extLst>
          </p:cNvPr>
          <p:cNvSpPr txBox="1"/>
          <p:nvPr/>
        </p:nvSpPr>
        <p:spPr>
          <a:xfrm>
            <a:off x="8934995" y="4614762"/>
            <a:ext cx="2484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“communiceerbare taal”</a:t>
            </a: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8F9EF1D1-566C-AE74-99F2-AAE144F1C7A7}"/>
              </a:ext>
            </a:extLst>
          </p:cNvPr>
          <p:cNvSpPr/>
          <p:nvPr/>
        </p:nvSpPr>
        <p:spPr>
          <a:xfrm>
            <a:off x="5615939" y="5458944"/>
            <a:ext cx="960120" cy="734695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id="{95C1A4B2-0D25-826D-3EB0-B22E273B83ED}"/>
              </a:ext>
            </a:extLst>
          </p:cNvPr>
          <p:cNvSpPr/>
          <p:nvPr/>
        </p:nvSpPr>
        <p:spPr>
          <a:xfrm>
            <a:off x="9667614" y="5401032"/>
            <a:ext cx="1018903" cy="628347"/>
          </a:xfrm>
          <a:prstGeom prst="wedgeEllipseCallout">
            <a:avLst>
              <a:gd name="adj1" fmla="val -52884"/>
              <a:gd name="adj2" fmla="val 6665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72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7B5C111-A197-7385-67BA-33D3FF2F7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41217" y="156169"/>
            <a:ext cx="9336979" cy="654566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DF1889B-6B01-B001-7772-72791FDC09FE}"/>
              </a:ext>
            </a:extLst>
          </p:cNvPr>
          <p:cNvGrpSpPr/>
          <p:nvPr/>
        </p:nvGrpSpPr>
        <p:grpSpPr>
          <a:xfrm>
            <a:off x="1570507" y="914401"/>
            <a:ext cx="6097391" cy="5564777"/>
            <a:chOff x="2902917" y="927462"/>
            <a:chExt cx="6097391" cy="556477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416D930-BA8C-52D3-FF84-16225BB1C97C}"/>
                </a:ext>
              </a:extLst>
            </p:cNvPr>
            <p:cNvSpPr/>
            <p:nvPr/>
          </p:nvSpPr>
          <p:spPr>
            <a:xfrm>
              <a:off x="2902917" y="927462"/>
              <a:ext cx="6097391" cy="55647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BC07BEEC-CD7D-85CF-8D06-E81AEEEB2B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24951" r="61313" b="24685"/>
            <a:stretch/>
          </p:blipFill>
          <p:spPr>
            <a:xfrm>
              <a:off x="2902917" y="927462"/>
              <a:ext cx="6097391" cy="5564777"/>
            </a:xfrm>
            <a:prstGeom prst="ellipse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C8EA79-1365-B2B3-3DFB-6A5244B66618}"/>
                </a:ext>
              </a:extLst>
            </p:cNvPr>
            <p:cNvSpPr/>
            <p:nvPr/>
          </p:nvSpPr>
          <p:spPr>
            <a:xfrm>
              <a:off x="2902917" y="927462"/>
              <a:ext cx="6097391" cy="5564777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D20F804-6C5B-BDE5-E6ED-973DFC23DB7D}"/>
              </a:ext>
            </a:extLst>
          </p:cNvPr>
          <p:cNvSpPr/>
          <p:nvPr/>
        </p:nvSpPr>
        <p:spPr>
          <a:xfrm>
            <a:off x="100151" y="84319"/>
            <a:ext cx="1867988" cy="11887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Top level model</a:t>
            </a:r>
          </a:p>
          <a:p>
            <a:pPr algn="ctr"/>
            <a:r>
              <a:rPr lang="en-NL" dirty="0"/>
              <a:t>(M1) </a:t>
            </a:r>
          </a:p>
        </p:txBody>
      </p:sp>
    </p:spTree>
    <p:extLst>
      <p:ext uri="{BB962C8B-B14F-4D97-AF65-F5344CB8AC3E}">
        <p14:creationId xmlns:p14="http://schemas.microsoft.com/office/powerpoint/2010/main" val="231645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8CE6632-95FB-7188-3D72-556FA9371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668024"/>
              </p:ext>
            </p:extLst>
          </p:nvPr>
        </p:nvGraphicFramePr>
        <p:xfrm>
          <a:off x="608148" y="294670"/>
          <a:ext cx="8196216" cy="62686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49054">
                  <a:extLst>
                    <a:ext uri="{9D8B030D-6E8A-4147-A177-3AD203B41FA5}">
                      <a16:colId xmlns:a16="http://schemas.microsoft.com/office/drawing/2014/main" val="648972118"/>
                    </a:ext>
                  </a:extLst>
                </a:gridCol>
                <a:gridCol w="2049054">
                  <a:extLst>
                    <a:ext uri="{9D8B030D-6E8A-4147-A177-3AD203B41FA5}">
                      <a16:colId xmlns:a16="http://schemas.microsoft.com/office/drawing/2014/main" val="913806921"/>
                    </a:ext>
                  </a:extLst>
                </a:gridCol>
                <a:gridCol w="2049054">
                  <a:extLst>
                    <a:ext uri="{9D8B030D-6E8A-4147-A177-3AD203B41FA5}">
                      <a16:colId xmlns:a16="http://schemas.microsoft.com/office/drawing/2014/main" val="275228746"/>
                    </a:ext>
                  </a:extLst>
                </a:gridCol>
                <a:gridCol w="2049054">
                  <a:extLst>
                    <a:ext uri="{9D8B030D-6E8A-4147-A177-3AD203B41FA5}">
                      <a16:colId xmlns:a16="http://schemas.microsoft.com/office/drawing/2014/main" val="1857459424"/>
                    </a:ext>
                  </a:extLst>
                </a:gridCol>
              </a:tblGrid>
              <a:tr h="1253732">
                <a:tc>
                  <a:txBody>
                    <a:bodyPr/>
                    <a:lstStyle/>
                    <a:p>
                      <a:pPr algn="ctr"/>
                      <a:endParaRPr lang="en-N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Top level Model</a:t>
                      </a:r>
                    </a:p>
                    <a:p>
                      <a:pPr algn="ctr"/>
                      <a:r>
                        <a:rPr lang="en-NL" dirty="0"/>
                        <a:t>(M1)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Metamodel (M2)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Metataal (L2)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9236"/>
                  </a:ext>
                </a:extLst>
              </a:tr>
              <a:tr h="1253732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MIM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MIM CMM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MIM in UML</a:t>
                      </a:r>
                    </a:p>
                    <a:p>
                      <a:pPr algn="ctr"/>
                      <a:r>
                        <a:rPr lang="en-NL" dirty="0"/>
                        <a:t>MIM in 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3223444"/>
                  </a:ext>
                </a:extLst>
              </a:tr>
              <a:tr h="1253732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NEN3610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NEN3610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513928"/>
                  </a:ext>
                </a:extLst>
              </a:tr>
              <a:tr h="1253732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NEN2660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NEN2660 TLM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NEN2660 CMM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500926"/>
                  </a:ext>
                </a:extLst>
              </a:tr>
              <a:tr h="1253732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RDFS/OWL/SHACL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RDFS/OWL/SHACL CMM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RDFS/OWL/SHACL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39734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1BB5200-6856-90AC-F736-CA523611A9EB}"/>
              </a:ext>
            </a:extLst>
          </p:cNvPr>
          <p:cNvSpPr txBox="1"/>
          <p:nvPr/>
        </p:nvSpPr>
        <p:spPr>
          <a:xfrm>
            <a:off x="9130937" y="463509"/>
            <a:ext cx="2752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Taalbinding van M2 naar L2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F845B3-0C1D-94F8-313B-9730D8617179}"/>
              </a:ext>
            </a:extLst>
          </p:cNvPr>
          <p:cNvSpPr txBox="1"/>
          <p:nvPr/>
        </p:nvSpPr>
        <p:spPr>
          <a:xfrm>
            <a:off x="9130937" y="4332515"/>
            <a:ext cx="2572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Taalbinding van NEN2660</a:t>
            </a:r>
          </a:p>
          <a:p>
            <a:r>
              <a:rPr lang="en-GB" dirty="0"/>
              <a:t>N</a:t>
            </a:r>
            <a:r>
              <a:rPr lang="en-NL" dirty="0"/>
              <a:t>aar RDFS/OWL/SHACL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57A771-8AC4-6F1A-FBC0-59B2ABE27047}"/>
              </a:ext>
            </a:extLst>
          </p:cNvPr>
          <p:cNvSpPr txBox="1"/>
          <p:nvPr/>
        </p:nvSpPr>
        <p:spPr>
          <a:xfrm>
            <a:off x="8996028" y="905664"/>
            <a:ext cx="3021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Vertaling van L2 naar ander L2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F6966A-CDB1-CCA0-440A-32D840050947}"/>
              </a:ext>
            </a:extLst>
          </p:cNvPr>
          <p:cNvSpPr txBox="1"/>
          <p:nvPr/>
        </p:nvSpPr>
        <p:spPr>
          <a:xfrm>
            <a:off x="9130937" y="5519475"/>
            <a:ext cx="2433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Vertaling van MIM in LD</a:t>
            </a:r>
          </a:p>
          <a:p>
            <a:r>
              <a:rPr lang="en-GB" dirty="0"/>
              <a:t>N</a:t>
            </a:r>
            <a:r>
              <a:rPr lang="en-NL" dirty="0"/>
              <a:t>aar RDFS/OWL/SHACL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9A924-1A54-C23C-6AD7-9714351569A2}"/>
              </a:ext>
            </a:extLst>
          </p:cNvPr>
          <p:cNvSpPr txBox="1"/>
          <p:nvPr/>
        </p:nvSpPr>
        <p:spPr>
          <a:xfrm>
            <a:off x="9130937" y="1834259"/>
            <a:ext cx="27590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Taalbinding van MIM</a:t>
            </a:r>
          </a:p>
          <a:p>
            <a:r>
              <a:rPr lang="nl-NL" dirty="0"/>
              <a:t>Naar UML-MIM en LD-MIM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70810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6FF7BF9E-CCB8-D945-7D5A-D2A414AB3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522" y="729070"/>
            <a:ext cx="8482537" cy="539985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30A2DD-8805-95BF-47F9-FEAC2140F0D1}"/>
              </a:ext>
            </a:extLst>
          </p:cNvPr>
          <p:cNvSpPr/>
          <p:nvPr/>
        </p:nvSpPr>
        <p:spPr>
          <a:xfrm>
            <a:off x="1101996" y="3853543"/>
            <a:ext cx="1881052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 conform</a:t>
            </a:r>
          </a:p>
          <a:p>
            <a:pPr algn="ctr"/>
            <a:r>
              <a:rPr lang="en-NL" dirty="0"/>
              <a:t>M2 NEN2660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C8EB21-D7D6-055D-3191-67CD5C466276}"/>
              </a:ext>
            </a:extLst>
          </p:cNvPr>
          <p:cNvSpPr/>
          <p:nvPr/>
        </p:nvSpPr>
        <p:spPr>
          <a:xfrm>
            <a:off x="4402738" y="3853542"/>
            <a:ext cx="1881052" cy="718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 in</a:t>
            </a:r>
          </a:p>
          <a:p>
            <a:pPr algn="ctr"/>
            <a:r>
              <a:rPr lang="en-NL" dirty="0"/>
              <a:t>RDFS/OWL/SHACL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81A042-1119-C53B-7CAF-2CE1CF80407C}"/>
              </a:ext>
            </a:extLst>
          </p:cNvPr>
          <p:cNvSpPr/>
          <p:nvPr/>
        </p:nvSpPr>
        <p:spPr>
          <a:xfrm>
            <a:off x="4402738" y="4724399"/>
            <a:ext cx="1881052" cy="7184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 in</a:t>
            </a:r>
          </a:p>
          <a:p>
            <a:pPr algn="ctr"/>
            <a:r>
              <a:rPr lang="en-NL" dirty="0"/>
              <a:t>L2 MIM-LD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31C9E9-0F66-7B85-A7ED-3D144B564D2D}"/>
              </a:ext>
            </a:extLst>
          </p:cNvPr>
          <p:cNvSpPr/>
          <p:nvPr/>
        </p:nvSpPr>
        <p:spPr>
          <a:xfrm>
            <a:off x="1110897" y="4724398"/>
            <a:ext cx="1881052" cy="7184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 in</a:t>
            </a:r>
          </a:p>
          <a:p>
            <a:pPr algn="ctr"/>
            <a:r>
              <a:rPr lang="en-NL" dirty="0"/>
              <a:t>L2 NEN2660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2BD0CF-0627-4F76-6F4F-780C483EA13C}"/>
              </a:ext>
            </a:extLst>
          </p:cNvPr>
          <p:cNvSpPr/>
          <p:nvPr/>
        </p:nvSpPr>
        <p:spPr>
          <a:xfrm>
            <a:off x="6619069" y="5926182"/>
            <a:ext cx="1881052" cy="7184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IMBOR in</a:t>
            </a:r>
          </a:p>
          <a:p>
            <a:pPr algn="ctr"/>
            <a:r>
              <a:rPr lang="en-NL" dirty="0"/>
              <a:t>RDFS/OWL/SHACL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94D3FC1-5C42-CF2C-6B03-0B5E571C9972}"/>
              </a:ext>
            </a:extLst>
          </p:cNvPr>
          <p:cNvSpPr/>
          <p:nvPr/>
        </p:nvSpPr>
        <p:spPr>
          <a:xfrm>
            <a:off x="3091724" y="3853542"/>
            <a:ext cx="1202338" cy="7184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binding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999FE54-C0C6-783B-FA59-E7A3B492A32E}"/>
              </a:ext>
            </a:extLst>
          </p:cNvPr>
          <p:cNvSpPr/>
          <p:nvPr/>
        </p:nvSpPr>
        <p:spPr>
          <a:xfrm>
            <a:off x="3091724" y="4708207"/>
            <a:ext cx="1202338" cy="71845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vertaling</a:t>
            </a:r>
          </a:p>
        </p:txBody>
      </p:sp>
      <p:sp>
        <p:nvSpPr>
          <p:cNvPr id="12" name="Bent Arrow 11">
            <a:extLst>
              <a:ext uri="{FF2B5EF4-FFF2-40B4-BE49-F238E27FC236}">
                <a16:creationId xmlns:a16="http://schemas.microsoft.com/office/drawing/2014/main" id="{E3F56469-8428-7FAD-40B3-C0D7740F49E0}"/>
              </a:ext>
            </a:extLst>
          </p:cNvPr>
          <p:cNvSpPr/>
          <p:nvPr/>
        </p:nvSpPr>
        <p:spPr>
          <a:xfrm flipV="1">
            <a:off x="4875872" y="5595255"/>
            <a:ext cx="1407918" cy="896984"/>
          </a:xfrm>
          <a:prstGeom prst="bentArrow">
            <a:avLst>
              <a:gd name="adj1" fmla="val 32282"/>
              <a:gd name="adj2" fmla="val 25000"/>
              <a:gd name="adj3" fmla="val 25000"/>
              <a:gd name="adj4" fmla="val 43750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65FAE4-5909-C1E9-A54F-EB4C00A95E2F}"/>
              </a:ext>
            </a:extLst>
          </p:cNvPr>
          <p:cNvSpPr txBox="1"/>
          <p:nvPr/>
        </p:nvSpPr>
        <p:spPr>
          <a:xfrm>
            <a:off x="5144708" y="6082935"/>
            <a:ext cx="100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vertaling</a:t>
            </a:r>
          </a:p>
        </p:txBody>
      </p:sp>
    </p:spTree>
    <p:extLst>
      <p:ext uri="{BB962C8B-B14F-4D97-AF65-F5344CB8AC3E}">
        <p14:creationId xmlns:p14="http://schemas.microsoft.com/office/powerpoint/2010/main" val="22808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B099DE-F929-2EF9-0486-93D14DAF1E07}"/>
              </a:ext>
            </a:extLst>
          </p:cNvPr>
          <p:cNvSpPr txBox="1"/>
          <p:nvPr/>
        </p:nvSpPr>
        <p:spPr>
          <a:xfrm>
            <a:off x="4120084" y="261257"/>
            <a:ext cx="3232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TAALBINDING op L1 </a:t>
            </a:r>
            <a:r>
              <a:rPr lang="en-US" dirty="0" err="1"/>
              <a:t>niveau</a:t>
            </a:r>
            <a:r>
              <a:rPr lang="en-US" dirty="0"/>
              <a:t> (use)</a:t>
            </a:r>
            <a:endParaRPr lang="en-NL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BCCFBD5-7ED5-EB8C-7236-BC07938AB4CC}"/>
              </a:ext>
            </a:extLst>
          </p:cNvPr>
          <p:cNvSpPr/>
          <p:nvPr/>
        </p:nvSpPr>
        <p:spPr>
          <a:xfrm>
            <a:off x="500743" y="1262353"/>
            <a:ext cx="1785257" cy="849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CMM (M2)</a:t>
            </a:r>
          </a:p>
          <a:p>
            <a:pPr algn="ctr"/>
            <a:r>
              <a:rPr lang="en-NL" dirty="0"/>
              <a:t>NEN2660-2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F0F4308-7C94-99E5-FE94-F26C4526F3B7}"/>
              </a:ext>
            </a:extLst>
          </p:cNvPr>
          <p:cNvSpPr/>
          <p:nvPr/>
        </p:nvSpPr>
        <p:spPr>
          <a:xfrm>
            <a:off x="5045528" y="1262353"/>
            <a:ext cx="1785257" cy="849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CMM (M2)</a:t>
            </a:r>
          </a:p>
          <a:p>
            <a:pPr algn="ctr"/>
            <a:r>
              <a:rPr lang="en-NL" dirty="0"/>
              <a:t>MIM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D0CE2DF-F18A-38EE-2658-772073331655}"/>
              </a:ext>
            </a:extLst>
          </p:cNvPr>
          <p:cNvSpPr/>
          <p:nvPr/>
        </p:nvSpPr>
        <p:spPr>
          <a:xfrm>
            <a:off x="391883" y="4187503"/>
            <a:ext cx="2002971" cy="84908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Linked Data:</a:t>
            </a:r>
          </a:p>
          <a:p>
            <a:pPr algn="ctr"/>
            <a:r>
              <a:rPr lang="en-NL" dirty="0"/>
              <a:t>RDFS/OWL/SHACL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9BD35D7-B041-21E9-7216-33665D2197B2}"/>
              </a:ext>
            </a:extLst>
          </p:cNvPr>
          <p:cNvSpPr/>
          <p:nvPr/>
        </p:nvSpPr>
        <p:spPr>
          <a:xfrm>
            <a:off x="7565571" y="1915691"/>
            <a:ext cx="1785257" cy="84908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MIM</a:t>
            </a:r>
          </a:p>
          <a:p>
            <a:pPr algn="ctr"/>
            <a:r>
              <a:rPr lang="en-NL" dirty="0"/>
              <a:t>(LD op L2)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D497DDD-DEC0-593C-5C7A-F719A0BFD1AE}"/>
              </a:ext>
            </a:extLst>
          </p:cNvPr>
          <p:cNvSpPr/>
          <p:nvPr/>
        </p:nvSpPr>
        <p:spPr>
          <a:xfrm>
            <a:off x="7565571" y="837810"/>
            <a:ext cx="1785257" cy="84908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MIM</a:t>
            </a:r>
          </a:p>
          <a:p>
            <a:pPr algn="ctr"/>
            <a:r>
              <a:rPr lang="en-NL" dirty="0"/>
              <a:t>(UML op L2)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A6D0CE-07F9-DE1B-96BD-6CA1BE1590B6}"/>
              </a:ext>
            </a:extLst>
          </p:cNvPr>
          <p:cNvSpPr/>
          <p:nvPr/>
        </p:nvSpPr>
        <p:spPr>
          <a:xfrm>
            <a:off x="391883" y="2752141"/>
            <a:ext cx="2002971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Taalbinding</a:t>
            </a:r>
          </a:p>
          <a:p>
            <a:pPr algn="ctr"/>
            <a:r>
              <a:rPr lang="en-NL" dirty="0"/>
              <a:t>(NEN2660-2)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8CDD02B-44A1-00E0-4A57-C50B9124CE28}"/>
              </a:ext>
            </a:extLst>
          </p:cNvPr>
          <p:cNvSpPr/>
          <p:nvPr/>
        </p:nvSpPr>
        <p:spPr>
          <a:xfrm>
            <a:off x="10019104" y="1962532"/>
            <a:ext cx="1785256" cy="75540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mim:Objecttype</a:t>
            </a:r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F368CF9-9074-FD95-CBB5-AE5CCB62C66A}"/>
              </a:ext>
            </a:extLst>
          </p:cNvPr>
          <p:cNvSpPr/>
          <p:nvPr/>
        </p:nvSpPr>
        <p:spPr>
          <a:xfrm>
            <a:off x="10019104" y="884652"/>
            <a:ext cx="1785256" cy="75540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&lt;&lt;</a:t>
            </a:r>
            <a:r>
              <a:rPr lang="en-GB" dirty="0" err="1">
                <a:solidFill>
                  <a:schemeClr val="tx1"/>
                </a:solidFill>
              </a:rPr>
              <a:t>Objecttype</a:t>
            </a:r>
            <a:r>
              <a:rPr lang="en-GB" dirty="0">
                <a:solidFill>
                  <a:schemeClr val="tx1"/>
                </a:solidFill>
              </a:rPr>
              <a:t>&gt;&gt;</a:t>
            </a:r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CA7EA45-98AF-9624-A671-A0B338DD9FC5}"/>
              </a:ext>
            </a:extLst>
          </p:cNvPr>
          <p:cNvSpPr/>
          <p:nvPr/>
        </p:nvSpPr>
        <p:spPr>
          <a:xfrm>
            <a:off x="500741" y="5515757"/>
            <a:ext cx="1785256" cy="75540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owl:Class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 err="1">
                <a:solidFill>
                  <a:schemeClr val="tx1"/>
                </a:solidFill>
              </a:rPr>
              <a:t>sh:NodeShape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1A5BB82-DAE0-32C8-2ED2-596318C80EF1}"/>
              </a:ext>
            </a:extLst>
          </p:cNvPr>
          <p:cNvCxnSpPr>
            <a:cxnSpLocks/>
            <a:stCxn id="11" idx="0"/>
            <a:endCxn id="3" idx="2"/>
          </p:cNvCxnSpPr>
          <p:nvPr/>
        </p:nvCxnSpPr>
        <p:spPr>
          <a:xfrm flipV="1">
            <a:off x="1393369" y="2111438"/>
            <a:ext cx="3" cy="6407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2883F71-CAC2-78B6-B187-D3758516404A}"/>
              </a:ext>
            </a:extLst>
          </p:cNvPr>
          <p:cNvCxnSpPr>
            <a:cxnSpLocks/>
            <a:stCxn id="11" idx="4"/>
            <a:endCxn id="5" idx="0"/>
          </p:cNvCxnSpPr>
          <p:nvPr/>
        </p:nvCxnSpPr>
        <p:spPr>
          <a:xfrm>
            <a:off x="1393369" y="3546798"/>
            <a:ext cx="0" cy="6407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03A003B-D473-EED4-814D-C97CCB741556}"/>
              </a:ext>
            </a:extLst>
          </p:cNvPr>
          <p:cNvCxnSpPr>
            <a:cxnSpLocks/>
            <a:stCxn id="14" idx="0"/>
            <a:endCxn id="5" idx="2"/>
          </p:cNvCxnSpPr>
          <p:nvPr/>
        </p:nvCxnSpPr>
        <p:spPr>
          <a:xfrm flipV="1">
            <a:off x="1393369" y="5036588"/>
            <a:ext cx="0" cy="4791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7976CE0-F4E3-7914-E4E4-905EA9267B28}"/>
              </a:ext>
            </a:extLst>
          </p:cNvPr>
          <p:cNvSpPr txBox="1"/>
          <p:nvPr/>
        </p:nvSpPr>
        <p:spPr>
          <a:xfrm>
            <a:off x="928210" y="893021"/>
            <a:ext cx="114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/>
              <a:t>“Concept”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9B78A0-C64C-5926-86A9-E55E8E6F1B60}"/>
              </a:ext>
            </a:extLst>
          </p:cNvPr>
          <p:cNvSpPr txBox="1"/>
          <p:nvPr/>
        </p:nvSpPr>
        <p:spPr>
          <a:xfrm>
            <a:off x="5744603" y="893021"/>
            <a:ext cx="1389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/>
              <a:t>“Objecttype”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F478D5A-185D-30BD-9056-182723248C6B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>
            <a:off x="9350828" y="1262353"/>
            <a:ext cx="66827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380337F-4111-1458-7BD5-9EE4A321504D}"/>
              </a:ext>
            </a:extLst>
          </p:cNvPr>
          <p:cNvCxnSpPr>
            <a:cxnSpLocks/>
            <a:stCxn id="12" idx="1"/>
            <a:endCxn id="6" idx="3"/>
          </p:cNvCxnSpPr>
          <p:nvPr/>
        </p:nvCxnSpPr>
        <p:spPr>
          <a:xfrm flipH="1">
            <a:off x="9350828" y="2340233"/>
            <a:ext cx="668276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6DB5964-FB35-7A86-5D72-F013465598BD}"/>
              </a:ext>
            </a:extLst>
          </p:cNvPr>
          <p:cNvCxnSpPr>
            <a:cxnSpLocks/>
            <a:stCxn id="7" idx="1"/>
            <a:endCxn id="4" idx="3"/>
          </p:cNvCxnSpPr>
          <p:nvPr/>
        </p:nvCxnSpPr>
        <p:spPr>
          <a:xfrm flipH="1">
            <a:off x="6830785" y="1262353"/>
            <a:ext cx="734786" cy="4245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364D57B-8F9D-11AF-BB22-CA2299370D41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 flipV="1">
            <a:off x="6830785" y="1686896"/>
            <a:ext cx="734786" cy="6533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CE770DDF-663E-2C78-387D-CAB107F7422A}"/>
              </a:ext>
            </a:extLst>
          </p:cNvPr>
          <p:cNvSpPr/>
          <p:nvPr/>
        </p:nvSpPr>
        <p:spPr>
          <a:xfrm>
            <a:off x="7456714" y="3078810"/>
            <a:ext cx="2002971" cy="794657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Vertaling</a:t>
            </a:r>
          </a:p>
          <a:p>
            <a:pPr algn="ctr"/>
            <a:r>
              <a:rPr lang="en-NL" dirty="0"/>
              <a:t>(NEN2660-2)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2B59D88-EBE4-205E-E418-95FBDEBA0CFA}"/>
              </a:ext>
            </a:extLst>
          </p:cNvPr>
          <p:cNvSpPr/>
          <p:nvPr/>
        </p:nvSpPr>
        <p:spPr>
          <a:xfrm>
            <a:off x="7456712" y="4187502"/>
            <a:ext cx="2002971" cy="84908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Linked Data:</a:t>
            </a:r>
          </a:p>
          <a:p>
            <a:pPr algn="ctr"/>
            <a:r>
              <a:rPr lang="en-NL" dirty="0"/>
              <a:t>RDFS/OWL/SHACL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A3B5A6C-3B69-3E97-8E54-017A7F141B5F}"/>
              </a:ext>
            </a:extLst>
          </p:cNvPr>
          <p:cNvCxnSpPr>
            <a:cxnSpLocks/>
            <a:stCxn id="40" idx="4"/>
            <a:endCxn id="47" idx="0"/>
          </p:cNvCxnSpPr>
          <p:nvPr/>
        </p:nvCxnSpPr>
        <p:spPr>
          <a:xfrm flipH="1">
            <a:off x="8458198" y="3873467"/>
            <a:ext cx="2" cy="3140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BEBA765-2B15-82ED-2B33-C2CCBD40C764}"/>
              </a:ext>
            </a:extLst>
          </p:cNvPr>
          <p:cNvCxnSpPr>
            <a:cxnSpLocks/>
            <a:stCxn id="40" idx="0"/>
            <a:endCxn id="6" idx="2"/>
          </p:cNvCxnSpPr>
          <p:nvPr/>
        </p:nvCxnSpPr>
        <p:spPr>
          <a:xfrm flipV="1">
            <a:off x="8458200" y="2764776"/>
            <a:ext cx="0" cy="3140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5B6B6877-0D84-152D-C91F-84B0FF41FDBB}"/>
              </a:ext>
            </a:extLst>
          </p:cNvPr>
          <p:cNvSpPr/>
          <p:nvPr/>
        </p:nvSpPr>
        <p:spPr>
          <a:xfrm>
            <a:off x="7565572" y="5515757"/>
            <a:ext cx="1785256" cy="75540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owl:Class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 err="1">
                <a:solidFill>
                  <a:schemeClr val="tx1"/>
                </a:solidFill>
              </a:rPr>
              <a:t>sh:NodeShape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5C10BFE-3D3A-AD8A-85EE-D5169CC48D7D}"/>
              </a:ext>
            </a:extLst>
          </p:cNvPr>
          <p:cNvCxnSpPr>
            <a:cxnSpLocks/>
            <a:stCxn id="58" idx="0"/>
            <a:endCxn id="47" idx="2"/>
          </p:cNvCxnSpPr>
          <p:nvPr/>
        </p:nvCxnSpPr>
        <p:spPr>
          <a:xfrm flipH="1" flipV="1">
            <a:off x="8458198" y="5036587"/>
            <a:ext cx="2" cy="4791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70C726D0-7425-0EBB-56EF-0CB5156E86CF}"/>
              </a:ext>
            </a:extLst>
          </p:cNvPr>
          <p:cNvSpPr/>
          <p:nvPr/>
        </p:nvSpPr>
        <p:spPr>
          <a:xfrm>
            <a:off x="2664278" y="1289566"/>
            <a:ext cx="2002971" cy="79465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Modelbinding</a:t>
            </a:r>
          </a:p>
          <a:p>
            <a:pPr algn="ctr"/>
            <a:r>
              <a:rPr lang="en-NL" dirty="0">
                <a:solidFill>
                  <a:schemeClr val="tx1"/>
                </a:solidFill>
              </a:rPr>
              <a:t>(HIER!)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30C10DE-9149-9859-FFBD-7D8D93649E82}"/>
              </a:ext>
            </a:extLst>
          </p:cNvPr>
          <p:cNvCxnSpPr>
            <a:cxnSpLocks/>
            <a:stCxn id="62" idx="2"/>
            <a:endCxn id="3" idx="3"/>
          </p:cNvCxnSpPr>
          <p:nvPr/>
        </p:nvCxnSpPr>
        <p:spPr>
          <a:xfrm flipH="1">
            <a:off x="2286000" y="1686895"/>
            <a:ext cx="37827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67F691-F33D-1196-E63B-18C51DE9C09C}"/>
              </a:ext>
            </a:extLst>
          </p:cNvPr>
          <p:cNvCxnSpPr>
            <a:cxnSpLocks/>
            <a:stCxn id="62" idx="6"/>
            <a:endCxn id="4" idx="1"/>
          </p:cNvCxnSpPr>
          <p:nvPr/>
        </p:nvCxnSpPr>
        <p:spPr>
          <a:xfrm>
            <a:off x="4667249" y="1686895"/>
            <a:ext cx="378279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B5AFBDD-08D2-056C-F30A-6186F431562C}"/>
              </a:ext>
            </a:extLst>
          </p:cNvPr>
          <p:cNvCxnSpPr>
            <a:stCxn id="14" idx="3"/>
            <a:endCxn id="58" idx="1"/>
          </p:cNvCxnSpPr>
          <p:nvPr/>
        </p:nvCxnSpPr>
        <p:spPr>
          <a:xfrm>
            <a:off x="2285997" y="5893458"/>
            <a:ext cx="5279575" cy="0"/>
          </a:xfrm>
          <a:prstGeom prst="straightConnector1">
            <a:avLst/>
          </a:prstGeom>
          <a:ln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403BF8E7-A8FB-5768-233E-ACCCCDDA8BCC}"/>
              </a:ext>
            </a:extLst>
          </p:cNvPr>
          <p:cNvSpPr txBox="1"/>
          <p:nvPr/>
        </p:nvSpPr>
        <p:spPr>
          <a:xfrm>
            <a:off x="3495502" y="5568434"/>
            <a:ext cx="2721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d</a:t>
            </a:r>
            <a:r>
              <a:rPr lang="en-NL" i="1" dirty="0"/>
              <a:t>eze behoren gelijk te zijn!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13BFE-BC43-9594-C7E2-2A6032308A3D}"/>
              </a:ext>
            </a:extLst>
          </p:cNvPr>
          <p:cNvSpPr txBox="1"/>
          <p:nvPr/>
        </p:nvSpPr>
        <p:spPr>
          <a:xfrm>
            <a:off x="3445869" y="2734137"/>
            <a:ext cx="2488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i="1" dirty="0">
                <a:solidFill>
                  <a:srgbClr val="FF0000"/>
                </a:solidFill>
              </a:rPr>
              <a:t>Waar is de L2 laag bij</a:t>
            </a:r>
          </a:p>
          <a:p>
            <a:r>
              <a:rPr lang="en-NL" i="1" dirty="0">
                <a:solidFill>
                  <a:srgbClr val="FF0000"/>
                </a:solidFill>
              </a:rPr>
              <a:t>het CMM van NEN2660?</a:t>
            </a:r>
          </a:p>
        </p:txBody>
      </p:sp>
    </p:spTree>
    <p:extLst>
      <p:ext uri="{BB962C8B-B14F-4D97-AF65-F5344CB8AC3E}">
        <p14:creationId xmlns:p14="http://schemas.microsoft.com/office/powerpoint/2010/main" val="284376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99725D-DC75-2D2B-17FA-B3337AD6AC96}"/>
              </a:ext>
            </a:extLst>
          </p:cNvPr>
          <p:cNvSpPr txBox="1"/>
          <p:nvPr/>
        </p:nvSpPr>
        <p:spPr>
          <a:xfrm>
            <a:off x="372501" y="290932"/>
            <a:ext cx="7237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b="1" dirty="0"/>
              <a:t>MIM-1 Basis: begrippen, voorkomens van skos:Concept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9F062F-F5EF-EA65-B788-18D39964AD5D}"/>
              </a:ext>
            </a:extLst>
          </p:cNvPr>
          <p:cNvSpPr txBox="1"/>
          <p:nvPr/>
        </p:nvSpPr>
        <p:spPr>
          <a:xfrm>
            <a:off x="7110160" y="2407780"/>
            <a:ext cx="40098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Drie begrippen: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Twee van de BRT (hoogte en gebouw)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Eén van de BAG (pand)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65FAEF-CDE4-DEC7-63A2-D09D15C19024}"/>
              </a:ext>
            </a:extLst>
          </p:cNvPr>
          <p:cNvSpPr txBox="1"/>
          <p:nvPr/>
        </p:nvSpPr>
        <p:spPr>
          <a:xfrm>
            <a:off x="7110160" y="3744733"/>
            <a:ext cx="453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Met een harmonisatie-relatie kan aangegeven worden hoe brt:Gebouw en bag:Pand zich tot elkaar verhouden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D6323B-7D6E-63CF-BF04-1E35FB16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19" y="2103505"/>
            <a:ext cx="6032799" cy="245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05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32271-8E3E-EC4F-E8C3-A21DDD4DBA58}"/>
              </a:ext>
            </a:extLst>
          </p:cNvPr>
          <p:cNvSpPr txBox="1"/>
          <p:nvPr/>
        </p:nvSpPr>
        <p:spPr>
          <a:xfrm>
            <a:off x="372501" y="290932"/>
            <a:ext cx="8716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b="1" dirty="0"/>
              <a:t>MIM-2 Beschrijving van het conceptueel informatiemodel, in MIM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11B43C-3F53-DF6C-4F87-784A169D2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01" y="2053811"/>
            <a:ext cx="6802461" cy="27503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50A05E-B95E-EA83-6DF7-F287BDC3D435}"/>
              </a:ext>
            </a:extLst>
          </p:cNvPr>
          <p:cNvSpPr txBox="1"/>
          <p:nvPr/>
        </p:nvSpPr>
        <p:spPr>
          <a:xfrm>
            <a:off x="7110160" y="2407780"/>
            <a:ext cx="50835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Twee mim:Objecttypen: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Eén in het BRT model (Building)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Eén in het BAG model (House)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  <a:p>
            <a:r>
              <a:rPr lang="en-NL" dirty="0"/>
              <a:t>Eén mim:Attribuutsoort: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dirty="0"/>
              <a:t>In het BRT model (height, attribuut van Building)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0DBF54-3E51-E6C9-044B-E4246C4E502D}"/>
              </a:ext>
            </a:extLst>
          </p:cNvPr>
          <p:cNvSpPr txBox="1"/>
          <p:nvPr/>
        </p:nvSpPr>
        <p:spPr>
          <a:xfrm>
            <a:off x="6974462" y="5340958"/>
            <a:ext cx="4461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V</a:t>
            </a:r>
            <a:r>
              <a:rPr lang="en-NL" i="1" dirty="0"/>
              <a:t>oor de duidelijkheid tussen MIM-1 en MIM-2 is gekozen voor Engelstalige termen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77811E-8CEF-754B-7EAF-762A2CEAC4D3}"/>
              </a:ext>
            </a:extLst>
          </p:cNvPr>
          <p:cNvSpPr/>
          <p:nvPr/>
        </p:nvSpPr>
        <p:spPr>
          <a:xfrm>
            <a:off x="4479471" y="2095500"/>
            <a:ext cx="1551215" cy="1240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AB64A8-D2F4-B8E6-3FBE-870FAB2BA07E}"/>
              </a:ext>
            </a:extLst>
          </p:cNvPr>
          <p:cNvSpPr/>
          <p:nvPr/>
        </p:nvSpPr>
        <p:spPr>
          <a:xfrm>
            <a:off x="4669971" y="4452088"/>
            <a:ext cx="1186543" cy="6206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EB7B3B-FFC7-2CC5-D6D5-15533AB85C28}"/>
              </a:ext>
            </a:extLst>
          </p:cNvPr>
          <p:cNvSpPr txBox="1"/>
          <p:nvPr/>
        </p:nvSpPr>
        <p:spPr>
          <a:xfrm>
            <a:off x="1173322" y="1163290"/>
            <a:ext cx="4461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 </a:t>
            </a:r>
            <a:r>
              <a:rPr lang="en-US" dirty="0" err="1"/>
              <a:t>relatie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MIM-1 </a:t>
            </a:r>
            <a:r>
              <a:rPr lang="en-US" dirty="0" err="1"/>
              <a:t>en</a:t>
            </a:r>
            <a:r>
              <a:rPr lang="en-US" dirty="0"/>
              <a:t> MIM-2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gelegd</a:t>
            </a:r>
            <a:r>
              <a:rPr lang="en-US" dirty="0"/>
              <a:t> via de </a:t>
            </a:r>
            <a:r>
              <a:rPr lang="en-US" dirty="0" err="1"/>
              <a:t>mim:begrip</a:t>
            </a:r>
            <a:r>
              <a:rPr lang="en-US" dirty="0"/>
              <a:t> </a:t>
            </a:r>
            <a:r>
              <a:rPr lang="en-US" dirty="0" err="1"/>
              <a:t>metarelatie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13867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1315</Words>
  <Application>Microsoft Macintosh PowerPoint</Application>
  <PresentationFormat>Widescreen</PresentationFormat>
  <Paragraphs>236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Lucida Console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Brattinga, Marco</dc:creator>
  <cp:lastModifiedBy>Brattinga, Marco</cp:lastModifiedBy>
  <cp:revision>3</cp:revision>
  <dcterms:created xsi:type="dcterms:W3CDTF">2023-06-07T10:44:28Z</dcterms:created>
  <dcterms:modified xsi:type="dcterms:W3CDTF">2023-06-07T14:00:45Z</dcterms:modified>
</cp:coreProperties>
</file>

<file path=docProps/thumbnail.jpeg>
</file>